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97" r:id="rId1"/>
  </p:sldMasterIdLst>
  <p:notesMasterIdLst>
    <p:notesMasterId r:id="rId56"/>
  </p:notesMasterIdLst>
  <p:sldIdLst>
    <p:sldId id="321" r:id="rId2"/>
    <p:sldId id="322" r:id="rId3"/>
    <p:sldId id="485" r:id="rId4"/>
    <p:sldId id="486" r:id="rId5"/>
    <p:sldId id="487" r:id="rId6"/>
    <p:sldId id="488" r:id="rId7"/>
    <p:sldId id="484" r:id="rId8"/>
    <p:sldId id="489" r:id="rId9"/>
    <p:sldId id="490" r:id="rId10"/>
    <p:sldId id="491" r:id="rId11"/>
    <p:sldId id="329" r:id="rId12"/>
    <p:sldId id="433" r:id="rId13"/>
    <p:sldId id="434" r:id="rId14"/>
    <p:sldId id="435" r:id="rId15"/>
    <p:sldId id="437" r:id="rId16"/>
    <p:sldId id="436" r:id="rId17"/>
    <p:sldId id="439" r:id="rId18"/>
    <p:sldId id="440" r:id="rId19"/>
    <p:sldId id="441" r:id="rId20"/>
    <p:sldId id="443" r:id="rId21"/>
    <p:sldId id="444" r:id="rId22"/>
    <p:sldId id="447" r:id="rId23"/>
    <p:sldId id="448" r:id="rId24"/>
    <p:sldId id="450" r:id="rId25"/>
    <p:sldId id="451" r:id="rId26"/>
    <p:sldId id="445" r:id="rId27"/>
    <p:sldId id="446" r:id="rId28"/>
    <p:sldId id="452" r:id="rId29"/>
    <p:sldId id="453" r:id="rId30"/>
    <p:sldId id="456" r:id="rId31"/>
    <p:sldId id="457" r:id="rId32"/>
    <p:sldId id="458" r:id="rId33"/>
    <p:sldId id="459" r:id="rId34"/>
    <p:sldId id="460" r:id="rId35"/>
    <p:sldId id="461" r:id="rId36"/>
    <p:sldId id="462" r:id="rId37"/>
    <p:sldId id="464" r:id="rId38"/>
    <p:sldId id="463" r:id="rId39"/>
    <p:sldId id="465" r:id="rId40"/>
    <p:sldId id="468" r:id="rId41"/>
    <p:sldId id="466" r:id="rId42"/>
    <p:sldId id="467" r:id="rId43"/>
    <p:sldId id="469" r:id="rId44"/>
    <p:sldId id="471" r:id="rId45"/>
    <p:sldId id="472" r:id="rId46"/>
    <p:sldId id="474" r:id="rId47"/>
    <p:sldId id="477" r:id="rId48"/>
    <p:sldId id="478" r:id="rId49"/>
    <p:sldId id="479" r:id="rId50"/>
    <p:sldId id="475" r:id="rId51"/>
    <p:sldId id="476" r:id="rId52"/>
    <p:sldId id="492" r:id="rId53"/>
    <p:sldId id="272" r:id="rId54"/>
    <p:sldId id="388" r:id="rId55"/>
  </p:sldIdLst>
  <p:sldSz cx="9144000" cy="6858000" type="screen4x3"/>
  <p:notesSz cx="6797675" cy="992822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E8710EF-EA68-482F-9A87-330E7AB83155}">
          <p14:sldIdLst>
            <p14:sldId id="321"/>
            <p14:sldId id="322"/>
            <p14:sldId id="485"/>
            <p14:sldId id="486"/>
            <p14:sldId id="487"/>
            <p14:sldId id="488"/>
            <p14:sldId id="484"/>
            <p14:sldId id="489"/>
            <p14:sldId id="490"/>
            <p14:sldId id="491"/>
            <p14:sldId id="329"/>
            <p14:sldId id="433"/>
            <p14:sldId id="434"/>
            <p14:sldId id="435"/>
            <p14:sldId id="437"/>
            <p14:sldId id="436"/>
            <p14:sldId id="439"/>
            <p14:sldId id="440"/>
            <p14:sldId id="441"/>
            <p14:sldId id="443"/>
            <p14:sldId id="444"/>
            <p14:sldId id="447"/>
            <p14:sldId id="448"/>
            <p14:sldId id="450"/>
            <p14:sldId id="451"/>
            <p14:sldId id="445"/>
            <p14:sldId id="446"/>
            <p14:sldId id="452"/>
            <p14:sldId id="453"/>
            <p14:sldId id="456"/>
            <p14:sldId id="457"/>
            <p14:sldId id="458"/>
            <p14:sldId id="459"/>
            <p14:sldId id="460"/>
            <p14:sldId id="461"/>
            <p14:sldId id="462"/>
            <p14:sldId id="464"/>
            <p14:sldId id="463"/>
            <p14:sldId id="465"/>
            <p14:sldId id="468"/>
            <p14:sldId id="466"/>
            <p14:sldId id="467"/>
            <p14:sldId id="469"/>
            <p14:sldId id="471"/>
            <p14:sldId id="472"/>
            <p14:sldId id="474"/>
            <p14:sldId id="477"/>
            <p14:sldId id="478"/>
            <p14:sldId id="479"/>
            <p14:sldId id="475"/>
            <p14:sldId id="476"/>
            <p14:sldId id="492"/>
            <p14:sldId id="272"/>
            <p14:sldId id="388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E18000"/>
    <a:srgbClr val="008000"/>
    <a:srgbClr val="0000FF"/>
    <a:srgbClr val="66FF66"/>
    <a:srgbClr val="804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2017" autoAdjust="0"/>
    <p:restoredTop sz="84487" autoAdjust="0"/>
  </p:normalViewPr>
  <p:slideViewPr>
    <p:cSldViewPr>
      <p:cViewPr>
        <p:scale>
          <a:sx n="100" d="100"/>
          <a:sy n="100" d="100"/>
        </p:scale>
        <p:origin x="-1944" y="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FAF77-AF25-4E67-8EA5-400362FA0DE4}" type="datetimeFigureOut">
              <a:rPr lang="zh-TW" altLang="en-US" smtClean="0"/>
              <a:pPr/>
              <a:t>2015/8/12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C1E18-79F3-4352-ABDB-4E846DB1A22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922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008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4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level is the level of the signal of almost any electronic instrument that is not a microphone. Synths, Keyboards, Drum Machines etc... (Excluding Guitars because this is an impedance issue) Line level is usually high enough directly from the instrument to be recorded without boosting the signal.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(from http://duc.avid.com/showthread.php?t=58854)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934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 telecommunications and professional audio, a balanced line or balanced signal pair is a transmission line consisting of two conductors of the same type, each of which have equal impedances along their lengths and equal impedances to ground and to other circuits.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7996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574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228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1E18-79F3-4352-ABDB-4E846DB1A220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827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08AF8BA0-F77E-4091-8BED-B74D549426B8}" type="datetime1">
              <a:rPr lang="zh-TW" altLang="en-US" smtClean="0"/>
              <a:t>2015/8/12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696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dirty="0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7321DC52-7DB9-4C37-96A5-EB5F0857F63B}" type="datetime1">
              <a:rPr lang="zh-TW" altLang="en-US" smtClean="0"/>
              <a:t>2015/8/12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4814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85C740F-4E09-424E-BC1B-57AD9A270457}" type="datetime1">
              <a:rPr lang="zh-TW" altLang="en-US" smtClean="0"/>
              <a:t>2015/8/12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757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9898FA53-3FBF-4F83-93CB-341AFEAA1B9D}" type="datetime1">
              <a:rPr lang="zh-TW" altLang="en-US" smtClean="0"/>
              <a:t>2015/8/12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825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76F3C35C-9DBF-4A5D-94F6-131C6E2CAA50}" type="datetime1">
              <a:rPr lang="zh-TW" altLang="en-US" smtClean="0"/>
              <a:t>2015/8/12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8567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75AC47DB-2D7A-4E03-81B3-D7CF1DBCA57E}" type="datetime1">
              <a:rPr lang="zh-TW" altLang="en-US" smtClean="0"/>
              <a:t>2015/8/12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776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pPr marL="0" lvl="0"/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8E48AC2B-A377-46D2-8352-2794DFBBD54E}" type="datetime1">
              <a:rPr lang="zh-TW" altLang="en-US" smtClean="0"/>
              <a:t>2015/8/12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B1B8904F-B95B-4AC2-BF7F-94BF3E411E1C}" type="datetime1">
              <a:rPr lang="zh-TW" altLang="en-US" smtClean="0"/>
              <a:t>2015/8/12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458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649A5602-0CA3-4ED0-814E-95F83D31D1E9}" type="datetime1">
              <a:rPr lang="zh-TW" altLang="en-US" smtClean="0"/>
              <a:t>2015/8/12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33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defRPr sz="24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defRPr sz="20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defRPr sz="18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defRPr sz="16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3CF6778-E8FC-432D-8412-EB153ECA1BCA}" type="datetime1">
              <a:rPr lang="zh-TW" altLang="en-US" smtClean="0"/>
              <a:t>2015/8/12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1610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704BE1E-89B2-47F8-BE5B-8D36D6640BD3}" type="datetime1">
              <a:rPr lang="zh-TW" altLang="en-US" smtClean="0"/>
              <a:t>2015/8/12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714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9576" y="2487168"/>
            <a:ext cx="3337560" cy="3447288"/>
          </a:xfrm>
        </p:spPr>
        <p:txBody>
          <a:bodyPr>
            <a:normAutofit/>
          </a:bodyPr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1DA6474C-72B7-4853-9C7A-0F692380617E}" type="datetime1">
              <a:rPr lang="zh-TW" altLang="en-US" smtClean="0"/>
              <a:t>2015/8/12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9967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891DD-2B78-421E-A64D-E200B3BA8AA8}" type="datetime1">
              <a:rPr lang="zh-TW" altLang="en-US" smtClean="0"/>
              <a:t>2015/8/12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010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D3A57-245A-45A2-89FA-7ED88EDD9F4F}" type="datetime1">
              <a:rPr lang="zh-TW" altLang="en-US" smtClean="0"/>
              <a:t>2015/8/12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329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9FDD2-8E15-475A-96C9-0196C80389EE}" type="datetime1">
              <a:rPr lang="zh-TW" altLang="en-US" smtClean="0"/>
              <a:t>2015/8/12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0794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162B9610-2550-442E-9515-1E61AB185E2F}" type="datetime1">
              <a:rPr lang="zh-TW" altLang="en-US" smtClean="0"/>
              <a:t>2015/8/12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020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8221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dirty="0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07404DE4-14E3-4D87-95EF-C716FB20211E}" type="datetime1">
              <a:rPr lang="zh-TW" altLang="en-US" smtClean="0"/>
              <a:t>2015/8/12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8623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E357A1D8-CEBF-4553-8AC5-76B96EF8B7F9}" type="datetime1">
              <a:rPr lang="zh-TW" altLang="en-US" smtClean="0"/>
              <a:t>2015/8/12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fld id="{4F585B14-3ACE-4F25-A2D5-3B78062435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8849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8" r:id="rId1"/>
    <p:sldLayoutId id="2147484199" r:id="rId2"/>
    <p:sldLayoutId id="2147484200" r:id="rId3"/>
    <p:sldLayoutId id="2147484201" r:id="rId4"/>
    <p:sldLayoutId id="2147484202" r:id="rId5"/>
    <p:sldLayoutId id="2147484203" r:id="rId6"/>
    <p:sldLayoutId id="2147484204" r:id="rId7"/>
    <p:sldLayoutId id="2147484205" r:id="rId8"/>
    <p:sldLayoutId id="2147484206" r:id="rId9"/>
    <p:sldLayoutId id="2147484207" r:id="rId10"/>
    <p:sldLayoutId id="2147484208" r:id="rId11"/>
    <p:sldLayoutId id="2147484209" r:id="rId12"/>
    <p:sldLayoutId id="2147484210" r:id="rId13"/>
    <p:sldLayoutId id="2147484211" r:id="rId14"/>
    <p:sldLayoutId id="2147484212" r:id="rId15"/>
    <p:sldLayoutId id="2147484213" r:id="rId16"/>
    <p:sldLayoutId id="2147484214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Arial Unicode MS" panose="020B0604020202020204" pitchFamily="34" charset="-120"/>
          <a:ea typeface="Arial Unicode MS" panose="020B0604020202020204" pitchFamily="34" charset="-120"/>
          <a:cs typeface="Arial Unicode MS" panose="020B0604020202020204" pitchFamily="34" charset="-12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800" kern="1200" cap="none">
          <a:solidFill>
            <a:schemeClr val="tx1">
              <a:lumMod val="85000"/>
              <a:lumOff val="15000"/>
            </a:schemeClr>
          </a:solidFill>
          <a:effectLst/>
          <a:latin typeface="Arial Unicode MS" panose="020B0604020202020204" pitchFamily="34" charset="-120"/>
          <a:ea typeface="Arial Unicode MS" panose="020B0604020202020204" pitchFamily="34" charset="-120"/>
          <a:cs typeface="Arial Unicode MS" panose="020B0604020202020204" pitchFamily="34" charset="-12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Arial Unicode MS" panose="020B0604020202020204" pitchFamily="34" charset="-120"/>
          <a:ea typeface="Arial Unicode MS" panose="020B0604020202020204" pitchFamily="34" charset="-120"/>
          <a:cs typeface="Arial Unicode MS" panose="020B0604020202020204" pitchFamily="34" charset="-120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Arial Unicode MS" panose="020B0604020202020204" pitchFamily="34" charset="-120"/>
          <a:ea typeface="Arial Unicode MS" panose="020B0604020202020204" pitchFamily="34" charset="-120"/>
          <a:cs typeface="Arial Unicode MS" panose="020B0604020202020204" pitchFamily="34" charset="-120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Arial Unicode MS" panose="020B0604020202020204" pitchFamily="34" charset="-120"/>
          <a:ea typeface="Arial Unicode MS" panose="020B0604020202020204" pitchFamily="34" charset="-120"/>
          <a:cs typeface="Arial Unicode MS" panose="020B0604020202020204" pitchFamily="34" charset="-120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Arial Unicode MS" panose="020B0604020202020204" pitchFamily="34" charset="-120"/>
          <a:ea typeface="Arial Unicode MS" panose="020B0604020202020204" pitchFamily="34" charset="-120"/>
          <a:cs typeface="Arial Unicode MS" panose="020B0604020202020204" pitchFamily="34" charset="-120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%C2%B2C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0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24-bit Audio </a:t>
            </a:r>
            <a:r>
              <a:rPr lang="en-US" altLang="zh-TW" sz="40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CODEC</a:t>
            </a:r>
            <a:endParaRPr lang="zh-TW" altLang="en-US" sz="4000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數位電路實驗</a:t>
            </a: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r>
              <a:rPr lang="en-US" altLang="zh-TW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TA: </a:t>
            </a:r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吳柏辰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75191" y="4437112"/>
            <a:ext cx="1797287" cy="9233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Bradley Hand ITC" panose="03070402050302030203" pitchFamily="66" charset="0"/>
              </a:rPr>
              <a:t>Author</a:t>
            </a:r>
            <a:r>
              <a:rPr lang="en-US" altLang="zh-TW" dirty="0">
                <a:latin typeface="Bradley Hand ITC" panose="03070402050302030203" pitchFamily="66" charset="0"/>
              </a:rPr>
              <a:t>s</a:t>
            </a:r>
            <a:endParaRPr lang="en-US" altLang="zh-TW" dirty="0" smtClean="0">
              <a:latin typeface="Bradley Hand ITC" panose="03070402050302030203" pitchFamily="66" charset="0"/>
            </a:endParaRPr>
          </a:p>
          <a:p>
            <a:r>
              <a:rPr lang="en-US" altLang="zh-TW" dirty="0" smtClean="0">
                <a:latin typeface="Bradley Hand ITC" panose="03070402050302030203" pitchFamily="66" charset="0"/>
              </a:rPr>
              <a:t>V1: </a:t>
            </a:r>
            <a:r>
              <a:rPr lang="zh-TW" altLang="en-US" dirty="0" smtClean="0">
                <a:latin typeface="Bradley Hand ITC" panose="03070402050302030203" pitchFamily="66" charset="0"/>
              </a:rPr>
              <a:t>Trumen</a:t>
            </a:r>
            <a:endParaRPr lang="en-US" altLang="zh-TW" dirty="0" smtClean="0">
              <a:latin typeface="Bradley Hand ITC" panose="03070402050302030203" pitchFamily="66" charset="0"/>
            </a:endParaRPr>
          </a:p>
          <a:p>
            <a:r>
              <a:rPr lang="en-US" altLang="zh-TW" dirty="0" smtClean="0">
                <a:latin typeface="Bradley Hand ITC" panose="03070402050302030203" pitchFamily="66" charset="0"/>
              </a:rPr>
              <a:t>V2: </a:t>
            </a:r>
            <a:r>
              <a:rPr lang="en-US" altLang="zh-TW" dirty="0" err="1" smtClean="0">
                <a:latin typeface="Bradley Hand ITC" panose="03070402050302030203" pitchFamily="66" charset="0"/>
              </a:rPr>
              <a:t>johnjohnlin</a:t>
            </a:r>
            <a:endParaRPr lang="zh-TW" alt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08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Phone </a:t>
            </a:r>
            <a:r>
              <a:rPr lang="en-US" altLang="zh-TW" dirty="0" smtClean="0"/>
              <a:t>Connector </a:t>
            </a:r>
            <a:r>
              <a:rPr lang="en-US" altLang="zh-TW" sz="2400" dirty="0" smtClean="0"/>
              <a:t>(3/3)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71877" y="6447465"/>
            <a:ext cx="6408712" cy="27699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sz="1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http://appleinsider.com/articles/09/02/12/macbook_owners_frustrated_by_new_audio_jacks</a:t>
            </a:r>
          </a:p>
        </p:txBody>
      </p:sp>
      <p:pic>
        <p:nvPicPr>
          <p:cNvPr id="2052" name="Picture 4" descr="Audio Connector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375" y="2490788"/>
            <a:ext cx="5503187" cy="3444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5894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Architecture Overview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7269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53657"/>
            <a:ext cx="8352928" cy="5586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>
            <a:off x="3347864" y="2255400"/>
            <a:ext cx="504056" cy="4320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920400" y="2354400"/>
            <a:ext cx="234000" cy="234000"/>
          </a:xfrm>
          <a:prstGeom prst="rect">
            <a:avLst/>
          </a:prstGeom>
          <a:noFill/>
          <a:ln w="28575">
            <a:solidFill>
              <a:srgbClr val="E1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79512" y="180000"/>
            <a:ext cx="547260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DE2_115_User_manual\DE2_115_User_manual.pdf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113864" y="1044000"/>
            <a:ext cx="900000" cy="1171923"/>
          </a:xfrm>
          <a:prstGeom prst="rect">
            <a:avLst/>
          </a:prstGeom>
          <a:noFill/>
          <a:ln w="28575">
            <a:solidFill>
              <a:srgbClr val="E1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744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Schematic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Diagram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38" y="2780928"/>
            <a:ext cx="7676790" cy="28915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179512" y="180000"/>
            <a:ext cx="547260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DE2_115_User_manual\DE2_115_User_manual.pdf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457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Audio CODEC Pin Assignments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176865" y="2490135"/>
            <a:ext cx="6798736" cy="3444997"/>
          </a:xfrm>
        </p:spPr>
        <p:txBody>
          <a:bodyPr>
            <a:normAutofit/>
          </a:bodyPr>
          <a:lstStyle/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699907"/>
              </p:ext>
            </p:extLst>
          </p:nvPr>
        </p:nvGraphicFramePr>
        <p:xfrm>
          <a:off x="1183626" y="2597572"/>
          <a:ext cx="682451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/>
                <a:gridCol w="1584176"/>
                <a:gridCol w="3368131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Signal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Name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FPGA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Pin No.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Description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rgbClr val="7030A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I2C_SCLK</a:t>
                      </a:r>
                      <a:endParaRPr lang="zh-TW" altLang="en-US" dirty="0">
                        <a:solidFill>
                          <a:srgbClr val="7030A0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rgbClr val="7030A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PIN_B7</a:t>
                      </a:r>
                      <a:endParaRPr lang="zh-TW" altLang="en-US" dirty="0">
                        <a:solidFill>
                          <a:srgbClr val="7030A0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rgbClr val="7030A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I2C</a:t>
                      </a:r>
                      <a:r>
                        <a:rPr lang="en-US" altLang="zh-TW" baseline="0" dirty="0" smtClean="0">
                          <a:solidFill>
                            <a:srgbClr val="7030A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Clock</a:t>
                      </a:r>
                      <a:endParaRPr lang="zh-TW" altLang="en-US" dirty="0">
                        <a:solidFill>
                          <a:srgbClr val="7030A0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rgbClr val="7030A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I2C_SDAT</a:t>
                      </a:r>
                      <a:endParaRPr lang="zh-TW" altLang="en-US" dirty="0">
                        <a:solidFill>
                          <a:srgbClr val="7030A0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rgbClr val="7030A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PIN_A8</a:t>
                      </a:r>
                      <a:endParaRPr lang="zh-TW" altLang="en-US" dirty="0">
                        <a:solidFill>
                          <a:srgbClr val="7030A0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solidFill>
                            <a:srgbClr val="7030A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I2C Data</a:t>
                      </a:r>
                      <a:endParaRPr lang="zh-TW" altLang="en-US" dirty="0">
                        <a:solidFill>
                          <a:srgbClr val="7030A0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AUD_XCK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PIN_E1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Audio CODEC Chip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Clock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AUD_BCLK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PIN_F2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Audio CODEC Bit-Steam Clock</a:t>
                      </a:r>
                      <a:endParaRPr lang="zh-TW" altLang="en-US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AUD_ADCLRCK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PIN_C2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Audio CODEC ADC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LR Clock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AUD_ADCDAT</a:t>
                      </a:r>
                      <a:endParaRPr lang="zh-TW" altLang="en-US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PIN_D2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Audio CODEC ADC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Data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AUD_DACLRCK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PIN_E3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Audio CODEC DAC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LR Clock</a:t>
                      </a:r>
                      <a:endParaRPr lang="zh-TW" altLang="en-US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AUD_DACDAT</a:t>
                      </a:r>
                      <a:endParaRPr lang="zh-TW" altLang="en-US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PIN_D1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Audio CODEC DAC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Data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5940152" y="3009600"/>
            <a:ext cx="3006080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Audio chip and TV decoder chip share one I2C bus</a:t>
            </a:r>
          </a:p>
        </p:txBody>
      </p:sp>
      <p:sp>
        <p:nvSpPr>
          <p:cNvPr id="8" name="矩形 7"/>
          <p:cNvSpPr/>
          <p:nvPr/>
        </p:nvSpPr>
        <p:spPr>
          <a:xfrm>
            <a:off x="180000" y="180000"/>
            <a:ext cx="547260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DE2_115_User_manual\DE2_115_User_manual.pdf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722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57" y="2542698"/>
            <a:ext cx="7323551" cy="3697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WM8731 Block Diagram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39952" y="2542698"/>
            <a:ext cx="576064" cy="3600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979712" y="5822916"/>
            <a:ext cx="288032" cy="41701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851920" y="5822916"/>
            <a:ext cx="1440160" cy="41701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80000" y="180000"/>
            <a:ext cx="525658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DE2_115_datasheets\Audio CODEC\WM8731.pdf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417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WM8731 Pin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Configuration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Top view of 28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pin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QFN</a:t>
            </a: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239" y="3068960"/>
            <a:ext cx="3033987" cy="3140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3873600" y="3205695"/>
            <a:ext cx="360040" cy="3600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074400" y="3846495"/>
            <a:ext cx="547200" cy="201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275856" y="5207295"/>
            <a:ext cx="345744" cy="2016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851920" y="5639295"/>
            <a:ext cx="864096" cy="55463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80000" y="180000"/>
            <a:ext cx="525658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DE2_115_datasheets\Audio CODEC\WM8731.pdf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208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7" y="74265"/>
            <a:ext cx="9074827" cy="67391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0000" y="180000"/>
            <a:ext cx="45720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DE2_115_schematic\DE2-115_MB.pdf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490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How to Use WM8731?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3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Initialize the device by setting the registers via </a:t>
            </a:r>
            <a:r>
              <a:rPr lang="en-US" altLang="zh-TW" sz="32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I2C bus </a:t>
            </a:r>
            <a:r>
              <a:rPr lang="en-US" altLang="zh-TW" sz="3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32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After correct initialization, we can receive or transmit audio data via digital audio interface.</a:t>
            </a: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25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Device Initialization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7832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Outline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Introduction to Audio Signal</a:t>
            </a:r>
          </a:p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Architecture Overview</a:t>
            </a:r>
          </a:p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Device Initialization</a:t>
            </a:r>
          </a:p>
          <a:p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Device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Operation</a:t>
            </a: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64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Software Control Interface 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(1/2)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Different modes can be configured under software </a:t>
            </a:r>
            <a:r>
              <a:rPr lang="en-US" altLang="zh-TW" sz="28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control.</a:t>
            </a:r>
          </a:p>
          <a:p>
            <a:pPr lvl="1"/>
            <a:r>
              <a:rPr lang="en-US" altLang="zh-TW" dirty="0" smtClean="0"/>
              <a:t>Input </a:t>
            </a:r>
            <a:r>
              <a:rPr lang="en-US" altLang="zh-TW" dirty="0"/>
              <a:t>to </a:t>
            </a:r>
            <a:r>
              <a:rPr lang="en-US" altLang="zh-TW" dirty="0" smtClean="0"/>
              <a:t>ADC: Microphone</a:t>
            </a:r>
            <a:endParaRPr lang="en-US" altLang="zh-TW" sz="2400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lvl="1"/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Sampling rate: 32kHz</a:t>
            </a:r>
          </a:p>
          <a:p>
            <a:pPr lvl="1"/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Input audio data bit length: 16 </a:t>
            </a:r>
            <a:r>
              <a:rPr lang="en-US" altLang="zh-TW" dirty="0" smtClean="0"/>
              <a:t>bits</a:t>
            </a:r>
          </a:p>
          <a:p>
            <a:pPr lvl="1"/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etc.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030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Software Control Interface 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(2/2)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Selection of serial control mode</a:t>
            </a:r>
          </a:p>
          <a:p>
            <a:pPr lvl="1"/>
            <a:r>
              <a:rPr lang="en-US" altLang="zh-TW" sz="2000" dirty="0" smtClean="0"/>
              <a:t>The serial control interface may be selected to operate in either 2 or 3-wire modes. This is achieved by setting the state of the </a:t>
            </a:r>
            <a:r>
              <a:rPr lang="en-US" altLang="zh-TW" sz="2000" dirty="0" smtClean="0">
                <a:solidFill>
                  <a:srgbClr val="0070C0"/>
                </a:solidFill>
              </a:rPr>
              <a:t>MODE</a:t>
            </a:r>
            <a:r>
              <a:rPr lang="en-US" altLang="zh-TW" sz="2000" dirty="0" smtClean="0"/>
              <a:t> pin.</a:t>
            </a:r>
            <a:endParaRPr lang="en-US" altLang="zh-TW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21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472543"/>
              </p:ext>
            </p:extLst>
          </p:nvPr>
        </p:nvGraphicFramePr>
        <p:xfrm>
          <a:off x="1530999" y="4510264"/>
          <a:ext cx="36724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871"/>
                <a:gridCol w="274053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MODE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INTERFACE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FORMAT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2 wire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3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wire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541" y="4293096"/>
            <a:ext cx="2022550" cy="154685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496808" y="5334650"/>
            <a:ext cx="163424" cy="432048"/>
          </a:xfrm>
          <a:prstGeom prst="rect">
            <a:avLst/>
          </a:prstGeom>
          <a:noFill/>
          <a:ln w="38100">
            <a:solidFill>
              <a:srgbClr val="E1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555200" y="4850500"/>
            <a:ext cx="3621600" cy="432048"/>
          </a:xfrm>
          <a:prstGeom prst="rect">
            <a:avLst/>
          </a:prstGeom>
          <a:noFill/>
          <a:ln w="38100">
            <a:solidFill>
              <a:srgbClr val="E1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928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// 2-Wire Serial Control Mode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The WM8731/L supports a 2-wire </a:t>
            </a:r>
            <a:r>
              <a:rPr lang="en-US" altLang="zh-TW" sz="2400" dirty="0"/>
              <a:t>MPU (</a:t>
            </a:r>
            <a:r>
              <a:rPr lang="en-US" altLang="zh-TW" sz="2400" dirty="0" smtClean="0"/>
              <a:t>Microprocessor unit) interface, which is compatible with </a:t>
            </a:r>
            <a:r>
              <a:rPr lang="en-US" altLang="zh-TW" sz="2400" dirty="0" smtClean="0">
                <a:solidFill>
                  <a:srgbClr val="0070C0"/>
                </a:solidFill>
              </a:rPr>
              <a:t>I²C</a:t>
            </a:r>
            <a:r>
              <a:rPr lang="en-US" altLang="zh-TW" sz="2400" dirty="0" smtClean="0"/>
              <a:t> protocol.</a:t>
            </a:r>
          </a:p>
          <a:p>
            <a:pPr lvl="1"/>
            <a:r>
              <a:rPr lang="en-US" altLang="zh-TW" sz="2000" dirty="0"/>
              <a:t>I²C (Inter-Integrated Circuit, referred to as I-squared-C) uses only two bidirectional open-drain lines, Serial Data Line (</a:t>
            </a:r>
            <a:r>
              <a:rPr lang="en-US" altLang="zh-TW" sz="2000" dirty="0">
                <a:solidFill>
                  <a:srgbClr val="0070C0"/>
                </a:solidFill>
              </a:rPr>
              <a:t>SDA</a:t>
            </a:r>
            <a:r>
              <a:rPr lang="en-US" altLang="zh-TW" sz="2000" dirty="0"/>
              <a:t>) and Serial Clock (</a:t>
            </a:r>
            <a:r>
              <a:rPr lang="en-US" altLang="zh-TW" sz="2000" dirty="0">
                <a:solidFill>
                  <a:srgbClr val="0070C0"/>
                </a:solidFill>
              </a:rPr>
              <a:t>SCL</a:t>
            </a:r>
            <a:r>
              <a:rPr lang="en-US" altLang="zh-TW" sz="2000" dirty="0"/>
              <a:t>).</a:t>
            </a:r>
          </a:p>
          <a:p>
            <a:pPr marL="457200" lvl="1" indent="0">
              <a:buNone/>
            </a:pPr>
            <a:endParaRPr lang="en-US" altLang="zh-TW" sz="2000" dirty="0" smtClean="0"/>
          </a:p>
          <a:p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35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I²C protocol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(1/3)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TW" sz="2400" dirty="0"/>
          </a:p>
          <a:p>
            <a:endParaRPr lang="en-US" altLang="zh-TW" sz="3200" dirty="0" smtClean="0"/>
          </a:p>
          <a:p>
            <a:r>
              <a:rPr lang="en-US" altLang="zh-TW" sz="2400" dirty="0" smtClean="0"/>
              <a:t>First</a:t>
            </a:r>
            <a:r>
              <a:rPr lang="en-US" altLang="zh-TW" sz="2400" dirty="0"/>
              <a:t>, </a:t>
            </a:r>
            <a:r>
              <a:rPr lang="en-US" altLang="zh-TW" sz="2400" dirty="0" smtClean="0"/>
              <a:t>SDA</a:t>
            </a:r>
            <a:r>
              <a:rPr lang="zh-TW" altLang="en-US" sz="2400" dirty="0" smtClean="0"/>
              <a:t>↓ </a:t>
            </a:r>
            <a:r>
              <a:rPr lang="en-US" altLang="zh-TW" sz="2400" dirty="0" smtClean="0"/>
              <a:t>then SCL</a:t>
            </a:r>
            <a:r>
              <a:rPr lang="zh-TW" altLang="en-US" sz="2400" dirty="0" smtClean="0"/>
              <a:t>↓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 smtClean="0"/>
              <a:t>The data is transmitted with SCL is 1.</a:t>
            </a:r>
          </a:p>
          <a:p>
            <a:r>
              <a:rPr lang="en-US" altLang="zh-TW" sz="2400" dirty="0" smtClean="0"/>
              <a:t>Finally, </a:t>
            </a:r>
            <a:r>
              <a:rPr lang="en-US" altLang="zh-TW" sz="2400" dirty="0"/>
              <a:t>SCL</a:t>
            </a:r>
            <a:r>
              <a:rPr lang="zh-TW" altLang="en-US" sz="2400" dirty="0"/>
              <a:t>↑ </a:t>
            </a:r>
            <a:r>
              <a:rPr lang="en-US" altLang="zh-TW" sz="2400" dirty="0" smtClean="0"/>
              <a:t>then SDA</a:t>
            </a:r>
            <a:r>
              <a:rPr lang="zh-TW" altLang="en-US" sz="2000" dirty="0" smtClean="0"/>
              <a:t> ↑</a:t>
            </a:r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/>
              <a:t>Principle: When transmitting bits, never change SDA near by high-level SCL.</a:t>
            </a:r>
            <a:r>
              <a:rPr lang="zh-TW" altLang="en-US" sz="2000" dirty="0" smtClean="0"/>
              <a:t>　</a:t>
            </a:r>
            <a:endParaRPr lang="en-US" altLang="zh-TW" sz="2000" dirty="0" smtClean="0"/>
          </a:p>
          <a:p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23</a:t>
            </a:fld>
            <a:endParaRPr lang="zh-TW" altLang="en-US"/>
          </a:p>
        </p:txBody>
      </p:sp>
      <p:pic>
        <p:nvPicPr>
          <p:cNvPr id="1026" name="Picture 2" descr="File:I2C data transfer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58" y="2348880"/>
            <a:ext cx="7600950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3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I²C protocol</a:t>
            </a:r>
            <a:r>
              <a:rPr lang="en-US" altLang="zh-TW" dirty="0" smtClean="0"/>
              <a:t> 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(2/3)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After every </a:t>
            </a:r>
            <a:r>
              <a:rPr lang="en-US" altLang="zh-TW" sz="2400" dirty="0">
                <a:solidFill>
                  <a:srgbClr val="0070C0"/>
                </a:solidFill>
              </a:rPr>
              <a:t>8 data bits </a:t>
            </a:r>
            <a:r>
              <a:rPr lang="en-US" altLang="zh-TW" sz="2400" dirty="0"/>
              <a:t>in one direction, an "acknowledge" bit </a:t>
            </a:r>
            <a:r>
              <a:rPr lang="en-US" altLang="zh-TW" sz="2400" dirty="0" smtClean="0"/>
              <a:t>(</a:t>
            </a:r>
            <a:r>
              <a:rPr lang="en-US" altLang="zh-TW" sz="2400" dirty="0" smtClean="0">
                <a:solidFill>
                  <a:srgbClr val="0070C0"/>
                </a:solidFill>
              </a:rPr>
              <a:t>0</a:t>
            </a:r>
            <a:r>
              <a:rPr lang="en-US" altLang="zh-TW" sz="2400" dirty="0" smtClean="0"/>
              <a:t>) is </a:t>
            </a:r>
            <a:r>
              <a:rPr lang="en-US" altLang="zh-TW" sz="2400" dirty="0"/>
              <a:t>transmitted in the other direction</a:t>
            </a:r>
            <a:r>
              <a:rPr lang="en-US" altLang="zh-TW" sz="2400" dirty="0" smtClean="0"/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23" y="3777746"/>
            <a:ext cx="5960419" cy="245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5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I²C protocol</a:t>
            </a:r>
            <a:r>
              <a:rPr lang="en-US" altLang="zh-TW" dirty="0" smtClean="0"/>
              <a:t> 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(3/3)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You will need </a:t>
            </a:r>
            <a:r>
              <a:rPr lang="en-US" altLang="zh-TW" sz="2400" dirty="0" err="1"/>
              <a:t>inout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port:</a:t>
            </a:r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7" name="內容版面配置區 4"/>
          <p:cNvSpPr txBox="1">
            <a:spLocks/>
          </p:cNvSpPr>
          <p:nvPr/>
        </p:nvSpPr>
        <p:spPr>
          <a:xfrm>
            <a:off x="1403648" y="2996952"/>
            <a:ext cx="6556961" cy="19133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rtlCol="0" anchor="t">
            <a:sp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800" kern="1200" cap="none">
                <a:solidFill>
                  <a:schemeClr val="dk1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dk1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dk1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dk1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dk1"/>
                </a:solidFill>
                <a:effectLst/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6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zh-TW" sz="1800" dirty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module</a:t>
            </a:r>
            <a:r>
              <a:rPr lang="en-US" altLang="zh-TW" sz="1800" dirty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zh-TW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inout_port</a:t>
            </a:r>
            <a:r>
              <a:rPr lang="en-US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</a:t>
            </a:r>
            <a:r>
              <a:rPr lang="en-US" altLang="zh-TW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oe</a:t>
            </a:r>
            <a:r>
              <a:rPr lang="en-US" altLang="zh-TW" sz="1800" dirty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, </a:t>
            </a:r>
            <a:r>
              <a:rPr lang="en-US" altLang="zh-TW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clk</a:t>
            </a:r>
            <a:r>
              <a:rPr lang="en-US" altLang="zh-TW" sz="1800" dirty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, </a:t>
            </a:r>
            <a:r>
              <a:rPr lang="en-US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SDA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</a:t>
            </a:r>
            <a:endParaRPr lang="en-US" altLang="zh-TW" sz="1800" dirty="0">
              <a:solidFill>
                <a:srgbClr val="00206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zh-TW" sz="1800" dirty="0" smtClean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input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zh-TW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oe</a:t>
            </a:r>
            <a:r>
              <a:rPr lang="en-US" altLang="zh-TW" sz="1800" dirty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; </a:t>
            </a:r>
            <a:r>
              <a:rPr lang="en-US" altLang="zh-TW" sz="1800" dirty="0">
                <a:solidFill>
                  <a:srgbClr val="008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// output enable</a:t>
            </a:r>
          </a:p>
          <a:p>
            <a:pPr marL="0" indent="0">
              <a:lnSpc>
                <a:spcPts val="16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zh-TW" sz="1800" dirty="0" err="1" smtClean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inout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zh-TW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io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;</a:t>
            </a:r>
            <a:endParaRPr lang="en-US" altLang="zh-TW" sz="1800" dirty="0">
              <a:solidFill>
                <a:srgbClr val="00206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zh-TW" sz="1800" dirty="0" smtClean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logic </a:t>
            </a:r>
            <a:r>
              <a:rPr lang="en-US" altLang="zh-TW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i, o;</a:t>
            </a:r>
          </a:p>
          <a:p>
            <a:pPr marL="0" indent="0">
              <a:lnSpc>
                <a:spcPts val="16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zh-TW" sz="18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zh-TW" sz="18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 should </a:t>
            </a:r>
            <a:r>
              <a:rPr lang="en-US" altLang="zh-TW" sz="18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have learnt what z means last year</a:t>
            </a:r>
            <a:endParaRPr lang="zh-TW" altLang="en-US" sz="1800" dirty="0">
              <a:solidFill>
                <a:srgbClr val="00206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zh-TW" sz="1800" dirty="0">
                <a:solidFill>
                  <a:srgbClr val="0000FF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assign</a:t>
            </a:r>
            <a:r>
              <a:rPr lang="en-US" altLang="zh-TW" sz="1800" dirty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zh-TW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io</a:t>
            </a:r>
            <a:r>
              <a:rPr lang="en-US" altLang="zh-TW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= </a:t>
            </a:r>
            <a:r>
              <a:rPr lang="en-US" altLang="zh-TW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oe</a:t>
            </a:r>
            <a:r>
              <a:rPr lang="en-US" altLang="zh-TW" sz="1800" dirty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? </a:t>
            </a:r>
            <a:r>
              <a:rPr lang="en-US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o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 </a:t>
            </a:r>
            <a:r>
              <a:rPr lang="en-US" altLang="zh-TW" sz="1800" dirty="0" smtClean="0">
                <a:solidFill>
                  <a:srgbClr val="E18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1'bz</a:t>
            </a:r>
            <a:r>
              <a:rPr lang="en-US" altLang="zh-TW" sz="1800" dirty="0" smtClean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TW" sz="18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100"/>
              </a:spcBef>
              <a:spcAft>
                <a:spcPts val="100"/>
              </a:spcAft>
              <a:buNone/>
            </a:pPr>
            <a:endParaRPr lang="en-US" altLang="zh-TW" sz="1800" dirty="0" smtClean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6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en-US" altLang="zh-TW" sz="18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And you can use i whenever you need it.</a:t>
            </a:r>
            <a:endParaRPr lang="en-US" altLang="zh-TW" sz="180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43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2-Wire Interface 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(1/2)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The device operates as a </a:t>
            </a:r>
            <a:r>
              <a:rPr lang="en-US" altLang="zh-TW" sz="2400" dirty="0" smtClean="0">
                <a:solidFill>
                  <a:srgbClr val="0070C0"/>
                </a:solidFill>
              </a:rPr>
              <a:t>slave device </a:t>
            </a:r>
            <a:r>
              <a:rPr lang="en-US" altLang="zh-TW" sz="2400" dirty="0" smtClean="0"/>
              <a:t>only.</a:t>
            </a:r>
          </a:p>
          <a:p>
            <a:r>
              <a:rPr lang="en-US" altLang="zh-TW" sz="2400" dirty="0" smtClean="0"/>
              <a:t>The WM8731/L has one of two slave address that are selected by setting the state of the </a:t>
            </a:r>
            <a:r>
              <a:rPr lang="en-US" altLang="zh-TW" sz="2400" dirty="0" smtClean="0">
                <a:solidFill>
                  <a:srgbClr val="0070C0"/>
                </a:solidFill>
              </a:rPr>
              <a:t>CSB</a:t>
            </a:r>
            <a:r>
              <a:rPr lang="en-US" altLang="zh-TW" sz="2400" dirty="0" smtClean="0"/>
              <a:t> pin.</a:t>
            </a:r>
            <a:endParaRPr lang="en-US" altLang="zh-TW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26</a:t>
            </a:fld>
            <a:endParaRPr lang="zh-TW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025003"/>
              </p:ext>
            </p:extLst>
          </p:nvPr>
        </p:nvGraphicFramePr>
        <p:xfrm>
          <a:off x="1835696" y="4509120"/>
          <a:ext cx="281118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039"/>
                <a:gridCol w="12961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CSB STATE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ADDRESS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0011010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0011011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730" y="4293096"/>
            <a:ext cx="2022550" cy="154685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889600" y="5334650"/>
            <a:ext cx="163424" cy="360000"/>
          </a:xfrm>
          <a:prstGeom prst="rect">
            <a:avLst/>
          </a:prstGeom>
          <a:noFill/>
          <a:ln w="38100">
            <a:solidFill>
              <a:srgbClr val="E1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857600" y="4850500"/>
            <a:ext cx="2757600" cy="432048"/>
          </a:xfrm>
          <a:prstGeom prst="rect">
            <a:avLst/>
          </a:prstGeom>
          <a:noFill/>
          <a:ln w="38100">
            <a:solidFill>
              <a:srgbClr val="E1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671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2-Wire Interface </a:t>
            </a:r>
            <a:r>
              <a:rPr lang="en-US" altLang="zh-TW" sz="2400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(2/2)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2-wire serial interface</a:t>
            </a:r>
          </a:p>
          <a:p>
            <a:pPr lvl="1"/>
            <a:r>
              <a:rPr lang="en-US" altLang="zh-TW" sz="2000" dirty="0" smtClean="0"/>
              <a:t>ADDR[6:0] (7 bits) are Slave Address Bits</a:t>
            </a:r>
          </a:p>
          <a:p>
            <a:pPr lvl="1"/>
            <a:r>
              <a:rPr lang="en-US" altLang="zh-TW" sz="2000" dirty="0" smtClean="0"/>
              <a:t>R/W is '0', indicating a write</a:t>
            </a:r>
          </a:p>
          <a:p>
            <a:pPr lvl="1"/>
            <a:r>
              <a:rPr lang="en-US" altLang="zh-TW" sz="2000" dirty="0" smtClean="0"/>
              <a:t>B[15:9</a:t>
            </a:r>
            <a:r>
              <a:rPr lang="en-US" altLang="zh-TW" sz="2000" dirty="0"/>
              <a:t>] (7 bits) are </a:t>
            </a:r>
            <a:r>
              <a:rPr lang="en-US" altLang="zh-TW" sz="2000" dirty="0" smtClean="0"/>
              <a:t>Register Address </a:t>
            </a:r>
            <a:r>
              <a:rPr lang="en-US" altLang="zh-TW" sz="2000" dirty="0"/>
              <a:t>Bits</a:t>
            </a:r>
          </a:p>
          <a:p>
            <a:pPr lvl="1"/>
            <a:r>
              <a:rPr lang="en-US" altLang="zh-TW" sz="2000" dirty="0"/>
              <a:t>B[8:0] (9 bits) are Register </a:t>
            </a:r>
            <a:r>
              <a:rPr lang="en-US" altLang="zh-TW" sz="2000" dirty="0" smtClean="0"/>
              <a:t>Data </a:t>
            </a:r>
            <a:r>
              <a:rPr lang="en-US" altLang="zh-TW" sz="2000" dirty="0"/>
              <a:t>Bits</a:t>
            </a:r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90" y="4858038"/>
            <a:ext cx="5667486" cy="12220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40970" y="4858039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0011010</a:t>
            </a:r>
            <a:endParaRPr lang="zh-TW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33537" y="4858038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0</a:t>
            </a:r>
            <a:endParaRPr lang="zh-TW" alt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3465563" y="5733256"/>
            <a:ext cx="475200" cy="72314"/>
            <a:chOff x="3465563" y="5841115"/>
            <a:chExt cx="475200" cy="72314"/>
          </a:xfrm>
        </p:grpSpPr>
        <p:cxnSp>
          <p:nvCxnSpPr>
            <p:cNvPr id="8" name="直線接點 7"/>
            <p:cNvCxnSpPr/>
            <p:nvPr/>
          </p:nvCxnSpPr>
          <p:spPr>
            <a:xfrm>
              <a:off x="3465563" y="5877272"/>
              <a:ext cx="4752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>
              <a:off x="3465563" y="5841115"/>
              <a:ext cx="0" cy="72314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3940763" y="5841115"/>
              <a:ext cx="0" cy="72314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7" name="矩形 16"/>
          <p:cNvSpPr/>
          <p:nvPr/>
        </p:nvSpPr>
        <p:spPr>
          <a:xfrm>
            <a:off x="3097298" y="5790456"/>
            <a:ext cx="12586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00" dirty="0" smtClean="0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Max freq</a:t>
            </a:r>
            <a:r>
              <a:rPr lang="en-US" altLang="zh-TW" sz="900" dirty="0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 = 526 kHz</a:t>
            </a:r>
            <a:endParaRPr lang="zh-TW" altLang="en-US" sz="900" dirty="0">
              <a:solidFill>
                <a:schemeClr val="accent6">
                  <a:lumMod val="75000"/>
                </a:schemeClr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6323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Register Map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190" y="2490788"/>
            <a:ext cx="6389557" cy="344487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731652" y="6180666"/>
            <a:ext cx="5688632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Check the 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WM8731/L document </a:t>
            </a:r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to see the details.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767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Left Line In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Just use the default setting if we do not use the line input.</a:t>
            </a:r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000_0000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0_1001_0111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29</a:t>
            </a:fld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092535"/>
              </p:ext>
            </p:extLst>
          </p:nvPr>
        </p:nvGraphicFramePr>
        <p:xfrm>
          <a:off x="759807" y="2591310"/>
          <a:ext cx="7632851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R0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(00h)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Left Line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LRINBOTH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LINMUTE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LINVOL[4:0]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0_1001_0111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72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to Audio Signal</a:t>
            </a: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4067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Right Line In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Just use the default setting if we do not use the line input.</a:t>
            </a:r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000_0001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0_1001_0111</a:t>
            </a:r>
            <a:endParaRPr lang="en-US" altLang="zh-TW" sz="1600" dirty="0" smtClean="0">
              <a:solidFill>
                <a:srgbClr val="0070C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30</a:t>
            </a:fld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155541"/>
              </p:ext>
            </p:extLst>
          </p:nvPr>
        </p:nvGraphicFramePr>
        <p:xfrm>
          <a:off x="759807" y="2591310"/>
          <a:ext cx="7632851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R1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(01h)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Right Line 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RLINBOTH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RINMUTE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RINVOL[4:0]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0_1001_0111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97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Left Headphone Out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/>
              <a:t>Here we can just use the default setting.</a:t>
            </a:r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000_0010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0_0111_1001</a:t>
            </a:r>
            <a:r>
              <a:rPr lang="en-US" altLang="zh-TW" dirty="0" smtClean="0">
                <a:solidFill>
                  <a:srgbClr val="0070C0"/>
                </a:solidFill>
              </a:rPr>
              <a:t/>
            </a:r>
            <a:br>
              <a:rPr lang="en-US" altLang="zh-TW" dirty="0" smtClean="0">
                <a:solidFill>
                  <a:srgbClr val="0070C0"/>
                </a:solidFill>
              </a:rPr>
            </a:br>
            <a:r>
              <a:rPr lang="en-US" altLang="zh-TW" dirty="0" smtClean="0">
                <a:solidFill>
                  <a:srgbClr val="0070C0"/>
                </a:solidFill>
              </a:rPr>
              <a:t>	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31</a:t>
            </a:fld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876113"/>
              </p:ext>
            </p:extLst>
          </p:nvPr>
        </p:nvGraphicFramePr>
        <p:xfrm>
          <a:off x="759807" y="2591310"/>
          <a:ext cx="7632851" cy="782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R2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(02h)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Left 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Headphone 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LRHPBOTH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LZCEN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LHPVOL[6:0]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0_0111_1001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90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Right Headphone Out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/>
              <a:t>Here we can </a:t>
            </a:r>
            <a:r>
              <a:rPr lang="en-US" altLang="zh-TW" sz="2400" dirty="0" smtClean="0"/>
              <a:t>just use </a:t>
            </a:r>
            <a:r>
              <a:rPr lang="en-US" altLang="zh-TW" sz="2400" dirty="0"/>
              <a:t>the default setting.</a:t>
            </a:r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000_0011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0_0111_1001</a:t>
            </a:r>
            <a:r>
              <a:rPr lang="en-US" altLang="zh-TW" dirty="0" smtClean="0">
                <a:solidFill>
                  <a:srgbClr val="0070C0"/>
                </a:solidFill>
              </a:rPr>
              <a:t/>
            </a:r>
            <a:br>
              <a:rPr lang="en-US" altLang="zh-TW" dirty="0" smtClean="0">
                <a:solidFill>
                  <a:srgbClr val="0070C0"/>
                </a:solidFill>
              </a:rPr>
            </a:br>
            <a:r>
              <a:rPr lang="en-US" altLang="zh-TW" dirty="0" smtClean="0">
                <a:solidFill>
                  <a:srgbClr val="0070C0"/>
                </a:solidFill>
              </a:rPr>
              <a:t>	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32</a:t>
            </a:fld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03872"/>
              </p:ext>
            </p:extLst>
          </p:nvPr>
        </p:nvGraphicFramePr>
        <p:xfrm>
          <a:off x="759807" y="2591310"/>
          <a:ext cx="7632851" cy="782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R3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(03h)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Right 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Headphone 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RLHPBOTH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RZCEN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RHPVOL[6:0]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0_0111_1001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39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Analogue Audio Path Control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/>
              <a:t>Enable boost, </a:t>
            </a:r>
            <a:r>
              <a:rPr lang="en-US" altLang="zh-TW" sz="2400" dirty="0" smtClean="0"/>
              <a:t>disable mute, </a:t>
            </a:r>
            <a:br>
              <a:rPr lang="en-US" altLang="zh-TW" sz="2400" dirty="0" smtClean="0"/>
            </a:br>
            <a:r>
              <a:rPr lang="en-US" altLang="zh-TW" sz="2400" dirty="0" smtClean="0"/>
              <a:t>choose microphone </a:t>
            </a:r>
            <a:r>
              <a:rPr lang="en-US" altLang="zh-TW" sz="2400" dirty="0"/>
              <a:t>input, </a:t>
            </a:r>
            <a:r>
              <a:rPr lang="en-US" altLang="zh-TW" sz="2400" dirty="0" smtClean="0"/>
              <a:t>disable </a:t>
            </a:r>
            <a:r>
              <a:rPr lang="en-US" altLang="zh-TW" sz="2400" dirty="0"/>
              <a:t>bypass, 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and select DAC.</a:t>
            </a:r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000_0100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0_000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2000" dirty="0" smtClean="0">
                <a:solidFill>
                  <a:srgbClr val="0070C0"/>
                </a:solidFill>
              </a:rPr>
              <a:t>_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0101</a:t>
            </a:r>
            <a:r>
              <a:rPr lang="en-US" altLang="zh-TW" dirty="0" smtClean="0">
                <a:solidFill>
                  <a:srgbClr val="0070C0"/>
                </a:solidFill>
              </a:rPr>
              <a:t/>
            </a:r>
            <a:br>
              <a:rPr lang="en-US" altLang="zh-TW" dirty="0" smtClean="0">
                <a:solidFill>
                  <a:srgbClr val="0070C0"/>
                </a:solidFill>
              </a:rPr>
            </a:br>
            <a:r>
              <a:rPr lang="en-US" altLang="zh-TW" dirty="0" smtClean="0">
                <a:solidFill>
                  <a:srgbClr val="0070C0"/>
                </a:solidFill>
              </a:rPr>
              <a:t>	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33</a:t>
            </a:fld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904815"/>
              </p:ext>
            </p:extLst>
          </p:nvPr>
        </p:nvGraphicFramePr>
        <p:xfrm>
          <a:off x="759807" y="2591310"/>
          <a:ext cx="7632851" cy="782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R4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(04h)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Analogue Audio Path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SIDEATT[1:0]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SIDETONE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DACSEL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BYPASS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INSEL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MUTEMIC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MICBOOST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0_0000_1010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4437112"/>
            <a:ext cx="3619223" cy="13681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197" y="3484347"/>
            <a:ext cx="1173066" cy="82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4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Digital Audio Path Control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/>
              <a:t>Disable soft mute</a:t>
            </a:r>
            <a:endParaRPr lang="en-US" altLang="zh-TW" sz="2400" dirty="0" smtClean="0"/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000_0101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0_0000_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TW" sz="2000" dirty="0" smtClean="0">
                <a:solidFill>
                  <a:srgbClr val="0070C0"/>
                </a:solidFill>
              </a:rPr>
              <a:t>000</a:t>
            </a:r>
            <a:r>
              <a:rPr lang="en-US" altLang="zh-TW" dirty="0" smtClean="0">
                <a:solidFill>
                  <a:srgbClr val="0070C0"/>
                </a:solidFill>
              </a:rPr>
              <a:t>	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34</a:t>
            </a:fld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52244"/>
              </p:ext>
            </p:extLst>
          </p:nvPr>
        </p:nvGraphicFramePr>
        <p:xfrm>
          <a:off x="759807" y="2591310"/>
          <a:ext cx="7632851" cy="782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R5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(05h)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Digital Audio Path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8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HPOR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DACMU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DEEMPH[1:0]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ADCHPD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0_0000_1000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76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Power Down Control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Choose power on and disable </a:t>
            </a:r>
            <a:r>
              <a:rPr lang="en-US" altLang="zh-TW" sz="2400" dirty="0"/>
              <a:t>all </a:t>
            </a:r>
            <a:r>
              <a:rPr lang="en-US" altLang="zh-TW" sz="2400" dirty="0" smtClean="0"/>
              <a:t>the power down options.</a:t>
            </a:r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000_0110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TW" sz="2000" dirty="0" smtClean="0">
                <a:solidFill>
                  <a:srgbClr val="0070C0"/>
                </a:solidFill>
              </a:rPr>
              <a:t>00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TW" sz="2000" dirty="0" smtClean="0">
                <a:solidFill>
                  <a:srgbClr val="0070C0"/>
                </a:solidFill>
              </a:rPr>
              <a:t>_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0000</a:t>
            </a:r>
            <a:r>
              <a:rPr lang="en-US" altLang="zh-TW" dirty="0" smtClean="0">
                <a:solidFill>
                  <a:srgbClr val="0070C0"/>
                </a:solidFill>
              </a:rPr>
              <a:t>	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35</a:t>
            </a:fld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346804"/>
              </p:ext>
            </p:extLst>
          </p:nvPr>
        </p:nvGraphicFramePr>
        <p:xfrm>
          <a:off x="759807" y="2591310"/>
          <a:ext cx="7632851" cy="782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R6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(06h)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Power Down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POWER</a:t>
                      </a:r>
                    </a:p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OFF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CLKOUTPD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OSCPD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OUTPD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DACPD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ADCPD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MICPD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LINEINPD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0_1001_1111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5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Digital Audio Interface Format </a:t>
            </a:r>
            <a:r>
              <a:rPr lang="en-US" altLang="zh-TW" sz="2200" dirty="0" smtClean="0"/>
              <a:t>(1/2)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/>
              <a:t>Choose I</a:t>
            </a:r>
            <a:r>
              <a:rPr lang="en-US" altLang="zh-TW" sz="2400" baseline="30000" dirty="0"/>
              <a:t>2</a:t>
            </a:r>
            <a:r>
              <a:rPr lang="en-US" altLang="zh-TW" sz="2400" dirty="0"/>
              <a:t>S format, 16-bit </a:t>
            </a:r>
            <a:r>
              <a:rPr lang="en-US" altLang="zh-TW" sz="2400" dirty="0" smtClean="0"/>
              <a:t>length, </a:t>
            </a:r>
            <a:br>
              <a:rPr lang="en-US" altLang="zh-TW" sz="2400" dirty="0" smtClean="0"/>
            </a:br>
            <a:r>
              <a:rPr lang="en-US" altLang="zh-TW" sz="2400" dirty="0" smtClean="0"/>
              <a:t>and </a:t>
            </a:r>
            <a:r>
              <a:rPr lang="en-US" altLang="zh-TW" sz="2400" dirty="0"/>
              <a:t>master </a:t>
            </a:r>
            <a:r>
              <a:rPr lang="en-US" altLang="zh-TW" sz="2400" dirty="0" smtClean="0"/>
              <a:t>mode.</a:t>
            </a:r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000_0111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0_0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zh-TW" sz="2000" dirty="0">
                <a:solidFill>
                  <a:srgbClr val="0070C0"/>
                </a:solidFill>
              </a:rPr>
              <a:t>00_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0010</a:t>
            </a:r>
            <a:endParaRPr lang="en-US" altLang="zh-TW" sz="2000" dirty="0">
              <a:solidFill>
                <a:srgbClr val="0070C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36</a:t>
            </a:fld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1172"/>
              </p:ext>
            </p:extLst>
          </p:nvPr>
        </p:nvGraphicFramePr>
        <p:xfrm>
          <a:off x="759807" y="2591310"/>
          <a:ext cx="7632851" cy="782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R7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(07h)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Digital Audio Interface 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BCLKIVE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MS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LRSWAP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LRP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IWL[[1:0]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FORMAT[1:0]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0_0000_1010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08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Digital Audio Interface Format </a:t>
            </a:r>
            <a:r>
              <a:rPr lang="en-US" altLang="zh-TW" sz="2200" dirty="0" smtClean="0"/>
              <a:t>(2/2)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I</a:t>
            </a:r>
            <a:r>
              <a:rPr lang="en-US" altLang="zh-TW" sz="2400" baseline="30000" dirty="0" smtClean="0"/>
              <a:t>2</a:t>
            </a:r>
            <a:r>
              <a:rPr lang="en-US" altLang="zh-TW" sz="2400" dirty="0" smtClean="0"/>
              <a:t>S format</a:t>
            </a:r>
          </a:p>
          <a:p>
            <a:endParaRPr lang="en-US" altLang="zh-TW" sz="2400" dirty="0">
              <a:solidFill>
                <a:srgbClr val="0070C0"/>
              </a:solidFill>
            </a:endParaRPr>
          </a:p>
          <a:p>
            <a:endParaRPr lang="en-US" altLang="zh-TW" sz="2400" dirty="0" smtClean="0">
              <a:solidFill>
                <a:srgbClr val="0070C0"/>
              </a:solidFill>
            </a:endParaRPr>
          </a:p>
          <a:p>
            <a:endParaRPr lang="en-US" altLang="zh-TW" sz="2400" dirty="0">
              <a:solidFill>
                <a:srgbClr val="0070C0"/>
              </a:solidFill>
            </a:endParaRPr>
          </a:p>
          <a:p>
            <a:r>
              <a:rPr lang="en-US" altLang="zh-TW" sz="2400" dirty="0" smtClean="0"/>
              <a:t>   Master mode    </a:t>
            </a:r>
            <a:r>
              <a:rPr lang="en-US" altLang="zh-TW" sz="2400" dirty="0" err="1" smtClean="0"/>
              <a:t>v.s</a:t>
            </a:r>
            <a:r>
              <a:rPr lang="en-US" altLang="zh-TW" sz="2400" dirty="0" smtClean="0"/>
              <a:t>.      Slave mode</a:t>
            </a:r>
            <a:endParaRPr lang="en-US" altLang="zh-TW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924944"/>
            <a:ext cx="4389339" cy="154034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796" y="5001477"/>
            <a:ext cx="2257889" cy="123351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437" y="5001477"/>
            <a:ext cx="2265742" cy="12348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28783" y="3510452"/>
            <a:ext cx="18550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16</a:t>
            </a:r>
            <a:r>
              <a:rPr lang="zh-TW" altLang="en-US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-bit </a:t>
            </a:r>
            <a:r>
              <a:rPr lang="zh-TW" altLang="en-US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length</a:t>
            </a: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202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Sampling Control </a:t>
            </a:r>
            <a:r>
              <a:rPr lang="en-US" altLang="zh-TW" sz="2400" dirty="0" smtClean="0"/>
              <a:t>(1/2)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/>
              <a:t>Choose </a:t>
            </a:r>
            <a:r>
              <a:rPr lang="en-US" altLang="zh-TW" sz="2400" dirty="0" smtClean="0"/>
              <a:t>USB mode (fixed MCLK 12MHz) and </a:t>
            </a:r>
            <a:r>
              <a:rPr lang="en-US" altLang="zh-TW" sz="2400" dirty="0"/>
              <a:t>sampling rate </a:t>
            </a:r>
            <a:r>
              <a:rPr lang="en-US" altLang="zh-TW" sz="2400" dirty="0" smtClean="0"/>
              <a:t>= 32 kHz, BOSR = 0.</a:t>
            </a:r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000_1000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0_00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en-US" altLang="zh-TW" sz="2000" dirty="0" smtClean="0">
                <a:solidFill>
                  <a:srgbClr val="0070C0"/>
                </a:solidFill>
              </a:rPr>
              <a:t>_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en-US" altLang="zh-TW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altLang="zh-TW" sz="2000" dirty="0">
              <a:solidFill>
                <a:srgbClr val="0070C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38</a:t>
            </a:fld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09029"/>
              </p:ext>
            </p:extLst>
          </p:nvPr>
        </p:nvGraphicFramePr>
        <p:xfrm>
          <a:off x="759807" y="2591310"/>
          <a:ext cx="7632851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R8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(08h)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Sampling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CLKODIV2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CLKIDIV2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SR[3:0]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BOSR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USB/</a:t>
                      </a:r>
                    </a:p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Normal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0_0000_0000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46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Sampling Control </a:t>
            </a:r>
            <a:r>
              <a:rPr lang="en-US" altLang="zh-TW" sz="2400" dirty="0" smtClean="0"/>
              <a:t>(2/2)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649" y="2490788"/>
            <a:ext cx="4280237" cy="344487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39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403648" y="5157192"/>
            <a:ext cx="4280237" cy="259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868144" y="4963626"/>
            <a:ext cx="2576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Arial" pitchFamily="34" charset="0"/>
                <a:cs typeface="Arial" pitchFamily="34" charset="0"/>
              </a:rPr>
              <a:t>Use PLL to get 12MHz (11.2896MHz) clock!</a:t>
            </a:r>
            <a:endParaRPr lang="zh-TW" alt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80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sz="2400" dirty="0"/>
              <a:t>An audio signal is a representation of sound, typically as an </a:t>
            </a:r>
            <a:r>
              <a:rPr lang="en-US" altLang="zh-TW" sz="2400" dirty="0">
                <a:solidFill>
                  <a:srgbClr val="0070C0"/>
                </a:solidFill>
              </a:rPr>
              <a:t>electrical voltage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/>
              <a:t>Audio signals have frequencies in the audio frequency range of roughly </a:t>
            </a:r>
            <a:r>
              <a:rPr lang="en-US" altLang="zh-TW" sz="2400" dirty="0">
                <a:solidFill>
                  <a:srgbClr val="0070C0"/>
                </a:solidFill>
              </a:rPr>
              <a:t>20 to 20,000 </a:t>
            </a:r>
            <a:r>
              <a:rPr lang="en-US" altLang="zh-TW" sz="2400" dirty="0" smtClean="0">
                <a:solidFill>
                  <a:srgbClr val="0070C0"/>
                </a:solidFill>
              </a:rPr>
              <a:t>Hz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/>
              <a:t>Audio signals may be </a:t>
            </a:r>
            <a:r>
              <a:rPr lang="en-US" altLang="zh-TW" sz="2400" dirty="0">
                <a:solidFill>
                  <a:srgbClr val="0070C0"/>
                </a:solidFill>
              </a:rPr>
              <a:t>synthesized</a:t>
            </a:r>
            <a:r>
              <a:rPr lang="en-US" altLang="zh-TW" sz="2400" dirty="0"/>
              <a:t> directly, or may originate at a transducer such as a </a:t>
            </a:r>
            <a:r>
              <a:rPr lang="en-US" altLang="zh-TW" sz="2400" dirty="0">
                <a:solidFill>
                  <a:srgbClr val="0070C0"/>
                </a:solidFill>
              </a:rPr>
              <a:t>microphone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>
                <a:solidFill>
                  <a:srgbClr val="0070C0"/>
                </a:solidFill>
              </a:rPr>
              <a:t>Loudspeakers</a:t>
            </a:r>
            <a:r>
              <a:rPr lang="en-US" altLang="zh-TW" sz="2400" dirty="0"/>
              <a:t> or </a:t>
            </a:r>
            <a:r>
              <a:rPr lang="en-US" altLang="zh-TW" sz="2400" dirty="0">
                <a:solidFill>
                  <a:srgbClr val="0070C0"/>
                </a:solidFill>
              </a:rPr>
              <a:t>headphones</a:t>
            </a:r>
            <a:r>
              <a:rPr lang="en-US" altLang="zh-TW" sz="2400" dirty="0"/>
              <a:t> convert an electrical audio signal into sound.</a:t>
            </a:r>
          </a:p>
          <a:p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321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Active Control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Activate interface</a:t>
            </a:r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000_1001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0_0000_000</a:t>
            </a:r>
            <a:r>
              <a:rPr lang="en-US" altLang="zh-TW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altLang="zh-TW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40</a:t>
            </a:fld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56373"/>
              </p:ext>
            </p:extLst>
          </p:nvPr>
        </p:nvGraphicFramePr>
        <p:xfrm>
          <a:off x="759807" y="2591310"/>
          <a:ext cx="7632851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R9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(09h)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Active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Active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0_0000_0000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40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Reset Register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/>
              <a:t>You can try to reset the device to a known (?) state.</a:t>
            </a:r>
            <a:endParaRPr lang="en-US" altLang="zh-TW" sz="2400" dirty="0" smtClean="0"/>
          </a:p>
          <a:p>
            <a:pPr lvl="1"/>
            <a:r>
              <a:rPr lang="en-US" altLang="zh-TW" sz="2000" dirty="0" smtClean="0">
                <a:solidFill>
                  <a:srgbClr val="00B050"/>
                </a:solidFill>
              </a:rPr>
              <a:t>000_1111</a:t>
            </a:r>
            <a:r>
              <a:rPr lang="en-US" altLang="zh-TW" sz="2000" dirty="0" smtClean="0"/>
              <a:t>_</a:t>
            </a:r>
            <a:r>
              <a:rPr lang="en-US" altLang="zh-TW" sz="2000" dirty="0" smtClean="0">
                <a:solidFill>
                  <a:srgbClr val="0070C0"/>
                </a:solidFill>
              </a:rPr>
              <a:t>0_0000_0000 </a:t>
            </a:r>
            <a:r>
              <a:rPr lang="en-US" altLang="zh-TW" sz="2000" dirty="0" smtClean="0"/>
              <a:t>(?)</a:t>
            </a:r>
            <a:endParaRPr lang="en-US" altLang="zh-TW" sz="2000" dirty="0">
              <a:solidFill>
                <a:srgbClr val="0070C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41</a:t>
            </a:fld>
            <a:endParaRPr lang="zh-TW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221852"/>
              </p:ext>
            </p:extLst>
          </p:nvPr>
        </p:nvGraphicFramePr>
        <p:xfrm>
          <a:off x="759807" y="2591310"/>
          <a:ext cx="7632851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64096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672075"/>
                <a:gridCol w="7200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REGISTER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BIT[8]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BIT[7]</a:t>
                      </a:r>
                      <a:endParaRPr lang="zh-TW" altLang="en-US" sz="700" dirty="0" smtClean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BIT[6]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BIT[5]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BIT[4]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BIT[3]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BIT[2]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BIT[1]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BIT[0]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DEFAULT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R15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(15h)</a:t>
                      </a:r>
                    </a:p>
                    <a:p>
                      <a:pPr algn="ctr"/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Active Control</a:t>
                      </a:r>
                    </a:p>
                  </a:txBody>
                  <a:tcPr anchor="ctr"/>
                </a:tc>
                <a:tc gridSpan="9"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RESET[8:0]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7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not</a:t>
                      </a:r>
                      <a:r>
                        <a:rPr lang="en-US" altLang="zh-TW" sz="700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reset</a:t>
                      </a:r>
                      <a:endParaRPr lang="zh-TW" altLang="en-US" sz="700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21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635828"/>
              </p:ext>
            </p:extLst>
          </p:nvPr>
        </p:nvGraphicFramePr>
        <p:xfrm>
          <a:off x="1531419" y="2526721"/>
          <a:ext cx="6048672" cy="3708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12368"/>
                <a:gridCol w="27363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Left Line In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>
                          <a:solidFill>
                            <a:srgbClr val="00B05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000_0000</a:t>
                      </a:r>
                      <a:r>
                        <a:rPr lang="en-US" altLang="zh-TW" sz="18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0_1001_0111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Right Line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In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00B05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000_0001</a:t>
                      </a:r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0_1001_0111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Left Headphone Out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00B05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000_0010</a:t>
                      </a:r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0_0111_1001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Right Headphone Out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rgbClr val="00B05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000_0011</a:t>
                      </a:r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0_0111_1001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Analogue Audio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Path Control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>
                          <a:solidFill>
                            <a:srgbClr val="00B05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000_0100</a:t>
                      </a:r>
                      <a:r>
                        <a:rPr lang="en-US" altLang="zh-TW" sz="18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0_000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0101</a:t>
                      </a:r>
                      <a:endParaRPr lang="en-US" altLang="zh-TW" dirty="0" smtClean="0">
                        <a:solidFill>
                          <a:srgbClr val="0070C0"/>
                        </a:solidFill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Digital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Audio Path Control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rgbClr val="00B05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000_0101</a:t>
                      </a:r>
                      <a:r>
                        <a:rPr lang="en-US" altLang="zh-TW" sz="18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0_0000_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Power</a:t>
                      </a:r>
                      <a:r>
                        <a:rPr lang="en-US" altLang="zh-TW" baseline="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 Down Control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rgbClr val="00B05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000_0110</a:t>
                      </a:r>
                      <a:r>
                        <a:rPr lang="en-US" altLang="zh-TW" sz="18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0000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Digital Audio Interface Format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rgbClr val="00B05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000_0111</a:t>
                      </a:r>
                      <a:r>
                        <a:rPr lang="en-US" altLang="zh-TW" sz="18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00_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0010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Sampling Control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rgbClr val="00B05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000_1000</a:t>
                      </a:r>
                      <a:r>
                        <a:rPr lang="en-US" altLang="zh-TW" sz="18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0_00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01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10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Active Control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rgbClr val="00B05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000_1001</a:t>
                      </a:r>
                      <a:r>
                        <a:rPr lang="en-US" altLang="zh-TW" sz="1800" dirty="0" smtClean="0"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_</a:t>
                      </a:r>
                      <a:r>
                        <a:rPr lang="en-US" altLang="zh-TW" sz="1800" dirty="0" smtClean="0">
                          <a:solidFill>
                            <a:srgbClr val="0070C0"/>
                          </a:solidFill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0_0000_000</a:t>
                      </a:r>
                      <a:r>
                        <a:rPr lang="en-US" altLang="zh-TW" sz="1800" b="1" dirty="0" smtClean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 Unicode MS" panose="020B0604020202020204" pitchFamily="34" charset="-120"/>
                          <a:ea typeface="Arial Unicode MS" panose="020B0604020202020204" pitchFamily="34" charset="-120"/>
                          <a:cs typeface="Arial Unicode MS" panose="020B0604020202020204" pitchFamily="34" charset="-120"/>
                        </a:rPr>
                        <a:t>1</a:t>
                      </a:r>
                      <a:endParaRPr lang="zh-TW" altLang="en-US" dirty="0">
                        <a:latin typeface="Arial Unicode MS" panose="020B0604020202020204" pitchFamily="34" charset="-120"/>
                        <a:ea typeface="Arial Unicode MS" panose="020B0604020202020204" pitchFamily="34" charset="-120"/>
                        <a:cs typeface="Arial Unicode MS" panose="020B0604020202020204" pitchFamily="34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Recommended settings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86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Check the Waveform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76672" y="4577119"/>
            <a:ext cx="8820472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sz="1750" dirty="0">
                <a:latin typeface="Consolas" panose="020B0609020204030204" pitchFamily="49" charset="0"/>
                <a:cs typeface="Consolas" panose="020B0609020204030204" pitchFamily="49" charset="0"/>
              </a:rPr>
              <a:t>24’h890abc (3 bytes</a:t>
            </a:r>
            <a:r>
              <a:rPr lang="en-US" altLang="zh-TW" sz="1750" dirty="0" smtClean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endParaRPr lang="en-US" altLang="zh-TW" sz="17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sz="1750" dirty="0" smtClean="0">
                <a:latin typeface="Consolas" panose="020B0609020204030204" pitchFamily="49" charset="0"/>
                <a:cs typeface="Consolas" panose="020B0609020204030204" pitchFamily="49" charset="0"/>
              </a:rPr>
              <a:t>How fast should the clock be (see the spec)?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sz="1750" dirty="0" smtClean="0">
                <a:latin typeface="Consolas" panose="020B0609020204030204" pitchFamily="49" charset="0"/>
                <a:cs typeface="Consolas" panose="020B0609020204030204" pitchFamily="49" charset="0"/>
              </a:rPr>
              <a:t>How </a:t>
            </a:r>
            <a:r>
              <a:rPr lang="en-US" altLang="zh-TW" sz="1750" dirty="0">
                <a:latin typeface="Consolas" panose="020B0609020204030204" pitchFamily="49" charset="0"/>
                <a:cs typeface="Consolas" panose="020B0609020204030204" pitchFamily="49" charset="0"/>
              </a:rPr>
              <a:t>will you design your FSM</a:t>
            </a:r>
            <a:r>
              <a:rPr lang="en-US" altLang="zh-TW" sz="1750" dirty="0" smtClean="0"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zh-TW" sz="1750" dirty="0" smtClean="0">
                <a:latin typeface="Consolas" panose="020B0609020204030204" pitchFamily="49" charset="0"/>
                <a:cs typeface="Consolas" panose="020B0609020204030204" pitchFamily="49" charset="0"/>
              </a:rPr>
              <a:t>Possible: 2 clocks for begin and end, and 3 clocks per bit.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sz="1750" dirty="0" smtClean="0">
                <a:latin typeface="Consolas" panose="020B0609020204030204" pitchFamily="49" charset="0"/>
                <a:cs typeface="Consolas" panose="020B0609020204030204" pitchFamily="49" charset="0"/>
              </a:rPr>
              <a:t>I have provide a </a:t>
            </a:r>
            <a:r>
              <a:rPr lang="en-US" altLang="zh-TW" sz="175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testbench</a:t>
            </a:r>
            <a:r>
              <a:rPr lang="en-US" altLang="zh-TW" sz="175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and the interface is similar to lab2.</a:t>
            </a:r>
            <a:endParaRPr lang="zh-TW" altLang="en-US" sz="17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8"/>
          <a:stretch/>
        </p:blipFill>
        <p:spPr>
          <a:xfrm>
            <a:off x="2633504" y="3501008"/>
            <a:ext cx="4967438" cy="1008112"/>
          </a:xfrm>
        </p:spPr>
      </p:pic>
      <p:pic>
        <p:nvPicPr>
          <p:cNvPr id="9" name="內容版面配置區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18"/>
          <a:stretch/>
        </p:blipFill>
        <p:spPr>
          <a:xfrm>
            <a:off x="632168" y="2348880"/>
            <a:ext cx="6968774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Device Operation</a:t>
            </a:r>
            <a:endParaRPr lang="en-US" altLang="zh-TW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8843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ADC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The WM8731/L uses a multi-bit oversampled sigma-delta ADC. A single channel of the ADC is illustrated below.</a:t>
            </a:r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45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888" y="3861048"/>
            <a:ext cx="6646689" cy="185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ADC Filters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The ADC filters perform true </a:t>
            </a:r>
            <a:r>
              <a:rPr lang="en-US" altLang="zh-TW" sz="2400" dirty="0" smtClean="0">
                <a:solidFill>
                  <a:srgbClr val="0070C0"/>
                </a:solidFill>
              </a:rPr>
              <a:t>24 bit signal processing</a:t>
            </a:r>
            <a:r>
              <a:rPr lang="en-US" altLang="zh-TW" sz="2400" dirty="0" smtClean="0"/>
              <a:t> to convert the raw multi-bit oversampled data from the ADC to the correct sampling frequency to be output on the </a:t>
            </a:r>
            <a:r>
              <a:rPr lang="en-US" altLang="zh-TW" sz="2400" dirty="0" smtClean="0">
                <a:solidFill>
                  <a:srgbClr val="0070C0"/>
                </a:solidFill>
              </a:rPr>
              <a:t>digital audio interface</a:t>
            </a:r>
            <a:r>
              <a:rPr lang="en-US" altLang="zh-TW" sz="2400" dirty="0" smtClean="0"/>
              <a:t>.</a:t>
            </a:r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897" y="4480434"/>
            <a:ext cx="6048672" cy="16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9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Digital Audio Interfaces </a:t>
            </a:r>
            <a:r>
              <a:rPr lang="en-US" altLang="zh-TW" sz="2400" dirty="0" smtClean="0"/>
              <a:t>(1/5)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TW" sz="2400" dirty="0" smtClean="0"/>
              <a:t>WM8731/L may be operated in either one of the 4 offered audio interface modes. These are: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altLang="zh-TW" sz="2000" dirty="0" smtClean="0"/>
              <a:t>Right justified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altLang="zh-TW" sz="2000" dirty="0" smtClean="0"/>
              <a:t>Left justified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altLang="zh-TW" sz="2000" dirty="0" smtClean="0"/>
              <a:t>I</a:t>
            </a:r>
            <a:r>
              <a:rPr lang="en-US" altLang="zh-TW" sz="2000" baseline="30000" dirty="0" smtClean="0"/>
              <a:t>2</a:t>
            </a:r>
            <a:r>
              <a:rPr lang="en-US" altLang="zh-TW" sz="2000" dirty="0" smtClean="0"/>
              <a:t>S (We have chosen this.)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altLang="zh-TW" sz="2000" dirty="0" smtClean="0"/>
              <a:t>DSP mode</a:t>
            </a:r>
          </a:p>
          <a:p>
            <a:r>
              <a:rPr lang="en-US" altLang="zh-TW" sz="2400" dirty="0" smtClean="0"/>
              <a:t>All four of these modes are MSB first and operate with data 16 to 32 bits.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9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Digital Audio Interfaces </a:t>
            </a:r>
            <a:r>
              <a:rPr lang="en-US" altLang="zh-TW" sz="2400" dirty="0" smtClean="0"/>
              <a:t>(2/5)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lvl="1">
              <a:spcBef>
                <a:spcPts val="200"/>
              </a:spcBef>
              <a:spcAft>
                <a:spcPts val="200"/>
              </a:spcAft>
            </a:pPr>
            <a:r>
              <a:rPr lang="en-US" altLang="zh-TW" sz="2800" dirty="0" smtClean="0"/>
              <a:t>I</a:t>
            </a:r>
            <a:r>
              <a:rPr lang="en-US" altLang="zh-TW" sz="2800" baseline="30000" dirty="0" smtClean="0"/>
              <a:t>2</a:t>
            </a:r>
            <a:r>
              <a:rPr lang="en-US" altLang="zh-TW" sz="2800" dirty="0" smtClean="0"/>
              <a:t>S mode</a:t>
            </a:r>
            <a:endParaRPr lang="en-US" altLang="zh-TW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48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64" y="3140968"/>
            <a:ext cx="6976538" cy="244827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449163" y="4725144"/>
            <a:ext cx="3579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 = </a:t>
            </a:r>
            <a:r>
              <a:rPr lang="zh-TW" altLang="en-US" sz="1400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16 </a:t>
            </a:r>
            <a:r>
              <a:rPr lang="en-US" altLang="zh-TW" sz="1400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(we have chosen this)</a:t>
            </a:r>
            <a:r>
              <a:rPr lang="zh-TW" altLang="en-US" sz="1400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, </a:t>
            </a:r>
            <a:r>
              <a:rPr lang="zh-TW" altLang="en-US" sz="14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20, 24, or 32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615" y="2207484"/>
            <a:ext cx="1985010" cy="84582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878264" y="1897019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Master mode</a:t>
            </a:r>
          </a:p>
        </p:txBody>
      </p:sp>
      <p:sp>
        <p:nvSpPr>
          <p:cNvPr id="10" name="矩形 9"/>
          <p:cNvSpPr/>
          <p:nvPr/>
        </p:nvSpPr>
        <p:spPr>
          <a:xfrm>
            <a:off x="2826242" y="4725144"/>
            <a:ext cx="21259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 smtClean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Notice the 1 clock delay.</a:t>
            </a:r>
            <a:endParaRPr lang="zh-TW" altLang="en-US" sz="1400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04232" y="5581769"/>
            <a:ext cx="5808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i="1" dirty="0" smtClean="0">
                <a:latin typeface="Arial" pitchFamily="34" charset="0"/>
                <a:cs typeface="Arial" pitchFamily="34" charset="0"/>
              </a:rPr>
              <a:t>… in USB </a:t>
            </a:r>
            <a:r>
              <a:rPr lang="en-US" altLang="zh-TW" i="1" dirty="0">
                <a:latin typeface="Arial" pitchFamily="34" charset="0"/>
                <a:cs typeface="Arial" pitchFamily="34" charset="0"/>
              </a:rPr>
              <a:t>mode where </a:t>
            </a:r>
            <a:r>
              <a:rPr lang="en-US" altLang="zh-TW" i="1" dirty="0" smtClean="0">
                <a:latin typeface="Arial" pitchFamily="34" charset="0"/>
                <a:cs typeface="Arial" pitchFamily="34" charset="0"/>
              </a:rPr>
              <a:t>BCLK always 12MHz.</a:t>
            </a:r>
          </a:p>
          <a:p>
            <a:r>
              <a:rPr lang="en-US" altLang="zh-TW" i="1" dirty="0" smtClean="0">
                <a:latin typeface="Arial" pitchFamily="34" charset="0"/>
                <a:cs typeface="Arial" pitchFamily="34" charset="0"/>
              </a:rPr>
              <a:t>… for example, </a:t>
            </a:r>
            <a:r>
              <a:rPr lang="en-US" altLang="zh-TW" i="1" dirty="0">
                <a:latin typeface="Arial" pitchFamily="34" charset="0"/>
                <a:cs typeface="Arial" pitchFamily="34" charset="0"/>
              </a:rPr>
              <a:t>in 12MHz/32k </a:t>
            </a:r>
            <a:r>
              <a:rPr lang="en-US" altLang="zh-TW" i="1" dirty="0" smtClean="0">
                <a:latin typeface="Arial" pitchFamily="34" charset="0"/>
                <a:cs typeface="Arial" pitchFamily="34" charset="0"/>
              </a:rPr>
              <a:t>… DACLRC </a:t>
            </a:r>
            <a:r>
              <a:rPr lang="en-US" altLang="zh-TW" i="1" dirty="0">
                <a:latin typeface="Arial" pitchFamily="34" charset="0"/>
                <a:cs typeface="Arial" pitchFamily="34" charset="0"/>
              </a:rPr>
              <a:t>and </a:t>
            </a:r>
            <a:r>
              <a:rPr lang="en-US" altLang="zh-TW" i="1" dirty="0" smtClean="0">
                <a:latin typeface="Arial" pitchFamily="34" charset="0"/>
                <a:cs typeface="Arial" pitchFamily="34" charset="0"/>
              </a:rPr>
              <a:t>ADCLRC outputs will have a mark space ratio of 187:188.</a:t>
            </a:r>
            <a:endParaRPr lang="en-US" altLang="zh-TW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16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Digital Audio Interfaces </a:t>
            </a:r>
            <a:r>
              <a:rPr lang="en-US" altLang="zh-TW" sz="2400" dirty="0" smtClean="0"/>
              <a:t>(5/5)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TW" sz="2400" dirty="0" smtClean="0"/>
              <a:t>The length of the digital audio data is programmable at </a:t>
            </a:r>
            <a:r>
              <a:rPr lang="en-US" altLang="zh-TW" sz="2400" dirty="0" smtClean="0">
                <a:solidFill>
                  <a:srgbClr val="0070C0"/>
                </a:solidFill>
              </a:rPr>
              <a:t>16</a:t>
            </a:r>
            <a:r>
              <a:rPr lang="en-US" altLang="zh-TW" sz="2400" dirty="0" smtClean="0"/>
              <a:t>/20/24 or 32 bits.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altLang="zh-TW" sz="2400" dirty="0" smtClean="0"/>
              <a:t>The data is </a:t>
            </a:r>
            <a:r>
              <a:rPr lang="en-US" altLang="zh-TW" sz="2400" dirty="0" smtClean="0">
                <a:solidFill>
                  <a:srgbClr val="0070C0"/>
                </a:solidFill>
              </a:rPr>
              <a:t>signed 2's complement</a:t>
            </a:r>
            <a:r>
              <a:rPr lang="en-US" altLang="zh-TW" sz="2400" dirty="0" smtClean="0"/>
              <a:t>.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altLang="zh-TW" sz="2000" dirty="0" smtClean="0"/>
              <a:t>If the ADC is programmed to output 16 or 20 bit data then it strips the LSBs from the 24 bit data.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altLang="zh-TW" sz="2000" dirty="0" smtClean="0"/>
              <a:t>If the ADC is programmed to output 32 bits then it packs the LSBs with </a:t>
            </a:r>
            <a:r>
              <a:rPr lang="en-US" altLang="zh-TW" sz="2000" dirty="0" err="1" smtClean="0"/>
              <a:t>zeros</a:t>
            </a:r>
            <a:r>
              <a:rPr lang="en-US" altLang="zh-TW" sz="2000" dirty="0" smtClean="0"/>
              <a:t>.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altLang="zh-TW" sz="2000" dirty="0" smtClean="0"/>
              <a:t>Similar adjustments in DAC.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164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// Line Level </a:t>
            </a:r>
            <a:r>
              <a:rPr lang="en-US" altLang="zh-TW" sz="2400" dirty="0" smtClean="0"/>
              <a:t>(1/2)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Line level is the </a:t>
            </a:r>
            <a:r>
              <a:rPr lang="en-US" altLang="zh-TW" sz="2400" dirty="0">
                <a:solidFill>
                  <a:srgbClr val="0070C0"/>
                </a:solidFill>
              </a:rPr>
              <a:t>specified strength </a:t>
            </a:r>
            <a:r>
              <a:rPr lang="en-US" altLang="zh-TW" sz="2400" dirty="0"/>
              <a:t>of an audio signal used to transmit analog sound between audio </a:t>
            </a:r>
            <a:r>
              <a:rPr lang="en-US" altLang="zh-TW" sz="2400" dirty="0" smtClean="0"/>
              <a:t>components.</a:t>
            </a:r>
          </a:p>
          <a:p>
            <a:r>
              <a:rPr lang="en-US" altLang="zh-TW" sz="2400" dirty="0"/>
              <a:t>As opposed to line level, there are </a:t>
            </a:r>
            <a:r>
              <a:rPr lang="en-US" altLang="zh-TW" sz="2400" dirty="0">
                <a:solidFill>
                  <a:srgbClr val="0070C0"/>
                </a:solidFill>
              </a:rPr>
              <a:t>weaker</a:t>
            </a:r>
            <a:r>
              <a:rPr lang="en-US" altLang="zh-TW" sz="2400" dirty="0"/>
              <a:t> audio signals, such as those from </a:t>
            </a:r>
            <a:r>
              <a:rPr lang="en-US" altLang="zh-TW" sz="2400" dirty="0" smtClean="0">
                <a:solidFill>
                  <a:srgbClr val="0070C0"/>
                </a:solidFill>
              </a:rPr>
              <a:t>microphones</a:t>
            </a:r>
            <a:r>
              <a:rPr lang="en-US" altLang="zh-TW" sz="2400" dirty="0"/>
              <a:t>, </a:t>
            </a:r>
            <a:r>
              <a:rPr lang="en-US" altLang="zh-TW" sz="2400" dirty="0" smtClean="0"/>
              <a:t>and </a:t>
            </a:r>
            <a:r>
              <a:rPr lang="en-US" altLang="zh-TW" sz="2400" dirty="0">
                <a:solidFill>
                  <a:srgbClr val="0070C0"/>
                </a:solidFill>
              </a:rPr>
              <a:t>stronger</a:t>
            </a:r>
            <a:r>
              <a:rPr lang="en-US" altLang="zh-TW" sz="2400" dirty="0"/>
              <a:t> signals, such as those used to drive headphones and loudspeakers.</a:t>
            </a:r>
            <a:endParaRPr lang="en-US" altLang="zh-TW" sz="2400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299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DAC Filters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The DAC filters perform true </a:t>
            </a:r>
            <a:r>
              <a:rPr lang="en-US" altLang="zh-TW" sz="2400" dirty="0" smtClean="0">
                <a:solidFill>
                  <a:srgbClr val="0070C0"/>
                </a:solidFill>
              </a:rPr>
              <a:t>24 bit signal processing</a:t>
            </a:r>
            <a:r>
              <a:rPr lang="en-US" altLang="zh-TW" sz="2400" dirty="0" smtClean="0"/>
              <a:t> to convert the  incoming digital audio data from the digital audio interface at the specified sample rate to multi-bit oversampled data for processing by the analogue DAC.</a:t>
            </a:r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50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753" y="4797152"/>
            <a:ext cx="5848960" cy="153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8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DAC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The WM8731/L employs a multi-bit sigma delta oversampling digital to analogue converter.</a:t>
            </a:r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51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179" y="3861048"/>
            <a:ext cx="6168108" cy="157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0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Possible Architecture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16832"/>
            <a:ext cx="5904017" cy="344487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27584" y="5301208"/>
            <a:ext cx="6264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You have to use PLL.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Clock crossing is difficult, so we just use the 12MHz clock (What’s new in the </a:t>
            </a:r>
            <a:r>
              <a:rPr lang="en-US" altLang="zh-TW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sdc</a:t>
            </a:r>
            <a:r>
              <a:rPr lang="en-US" altLang="zh-TW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file of lab3?).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I2C_SDAT is </a:t>
            </a:r>
            <a:r>
              <a:rPr lang="en-US" altLang="zh-TW" dirty="0" err="1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inout</a:t>
            </a:r>
            <a:r>
              <a:rPr lang="en-US" altLang="zh-TW" dirty="0" smtClean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!</a:t>
            </a:r>
            <a:endParaRPr lang="zh-TW" altLang="en-US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46030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The End.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Any question?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Reference</a:t>
            </a:r>
            <a:endParaRPr lang="zh-TW" altLang="en-US" dirty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hlinkClick r:id="rId2"/>
              </a:rPr>
              <a:t>http://en.wikipedia.org/wiki/Audio_signal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en.wikipedia.org/wiki/I%C2%B2C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/>
              <a:t>"THE </a:t>
            </a:r>
            <a:r>
              <a:rPr lang="en-US" altLang="zh-TW" dirty="0"/>
              <a:t>I 2C-BUS SPECIFICATION VERSION 2.1" by </a:t>
            </a:r>
            <a:r>
              <a:rPr lang="en-US" altLang="zh-TW" dirty="0" smtClean="0"/>
              <a:t>Philips.</a:t>
            </a:r>
            <a:endParaRPr lang="en-US" altLang="zh-TW" dirty="0" smtClean="0"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"DE2-115 User Manual" 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by </a:t>
            </a:r>
            <a:r>
              <a:rPr lang="en-US" altLang="zh-TW" dirty="0" err="1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Terasic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"DE2-115_MB.pdf" by 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Terasic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"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WM8731.pdf" by </a:t>
            </a:r>
            <a:r>
              <a:rPr lang="en-US" altLang="zh-TW" dirty="0" err="1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Wolfson</a:t>
            </a:r>
            <a:r>
              <a:rPr lang="en-US" altLang="zh-TW" dirty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 Microelectronics</a:t>
            </a:r>
            <a:r>
              <a:rPr lang="en-US" altLang="zh-TW" dirty="0" smtClean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38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Line Level </a:t>
            </a:r>
            <a:r>
              <a:rPr lang="en-US" altLang="zh-TW" sz="2400" dirty="0" smtClean="0"/>
              <a:t>(2/2)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Consumer electronic devices concerned with audio (for example sound cards) often have a connector labeled "</a:t>
            </a:r>
            <a:r>
              <a:rPr lang="en-US" altLang="zh-TW" sz="2000" dirty="0">
                <a:solidFill>
                  <a:srgbClr val="0070C0"/>
                </a:solidFill>
              </a:rPr>
              <a:t>line in</a:t>
            </a:r>
            <a:r>
              <a:rPr lang="en-US" altLang="zh-TW" sz="2000" dirty="0"/>
              <a:t>" and/or "</a:t>
            </a:r>
            <a:r>
              <a:rPr lang="en-US" altLang="zh-TW" sz="2000" dirty="0">
                <a:solidFill>
                  <a:srgbClr val="0070C0"/>
                </a:solidFill>
              </a:rPr>
              <a:t>line out</a:t>
            </a:r>
            <a:r>
              <a:rPr lang="en-US" altLang="zh-TW" sz="2000" dirty="0" smtClean="0"/>
              <a:t>."</a:t>
            </a:r>
          </a:p>
          <a:p>
            <a:r>
              <a:rPr lang="en-US" altLang="zh-TW" sz="2000" dirty="0"/>
              <a:t>The line in/out connections on a </a:t>
            </a:r>
            <a:r>
              <a:rPr lang="en-US" altLang="zh-TW" sz="2000" dirty="0">
                <a:solidFill>
                  <a:srgbClr val="0070C0"/>
                </a:solidFill>
              </a:rPr>
              <a:t>consumer-oriented</a:t>
            </a:r>
            <a:r>
              <a:rPr lang="en-US" altLang="zh-TW" sz="2000" dirty="0"/>
              <a:t> computer sound card are </a:t>
            </a:r>
            <a:r>
              <a:rPr lang="en-US" altLang="zh-TW" sz="2000" dirty="0">
                <a:solidFill>
                  <a:srgbClr val="0070C0"/>
                </a:solidFill>
              </a:rPr>
              <a:t>unbalanced</a:t>
            </a:r>
            <a:r>
              <a:rPr lang="en-US" altLang="zh-TW" sz="2000" dirty="0"/>
              <a:t>, with a </a:t>
            </a:r>
            <a:r>
              <a:rPr lang="en-US" altLang="zh-TW" sz="2000" dirty="0">
                <a:solidFill>
                  <a:srgbClr val="0070C0"/>
                </a:solidFill>
              </a:rPr>
              <a:t>3.5 mm</a:t>
            </a:r>
            <a:r>
              <a:rPr lang="en-US" altLang="zh-TW" sz="2000" dirty="0"/>
              <a:t> (1/8") 3-conductor </a:t>
            </a:r>
            <a:r>
              <a:rPr lang="en-US" altLang="zh-TW" sz="2000" dirty="0">
                <a:solidFill>
                  <a:srgbClr val="0070C0"/>
                </a:solidFill>
              </a:rPr>
              <a:t>TRS</a:t>
            </a:r>
            <a:r>
              <a:rPr lang="en-US" altLang="zh-TW" sz="2000" dirty="0"/>
              <a:t> </a:t>
            </a:r>
            <a:r>
              <a:rPr lang="en-US" altLang="zh-TW" sz="2000" dirty="0" err="1">
                <a:solidFill>
                  <a:srgbClr val="0070C0"/>
                </a:solidFill>
              </a:rPr>
              <a:t>minijack</a:t>
            </a:r>
            <a:r>
              <a:rPr lang="en-US" altLang="zh-TW" sz="2000" dirty="0">
                <a:solidFill>
                  <a:srgbClr val="0070C0"/>
                </a:solidFill>
              </a:rPr>
              <a:t> </a:t>
            </a:r>
            <a:r>
              <a:rPr lang="en-US" altLang="zh-TW" sz="2000" dirty="0"/>
              <a:t>connector providing ground, left channel, and right channel</a:t>
            </a:r>
            <a:r>
              <a:rPr lang="en-US" altLang="zh-TW" sz="2000" dirty="0" smtClean="0"/>
              <a:t>.</a:t>
            </a:r>
          </a:p>
          <a:p>
            <a:r>
              <a:rPr lang="en-US" altLang="zh-TW" sz="2000" dirty="0">
                <a:solidFill>
                  <a:srgbClr val="0070C0"/>
                </a:solidFill>
              </a:rPr>
              <a:t>Professional</a:t>
            </a:r>
            <a:r>
              <a:rPr lang="en-US" altLang="zh-TW" sz="2000" dirty="0"/>
              <a:t> equipment commonly uses balanced connections on </a:t>
            </a:r>
            <a:r>
              <a:rPr lang="en-US" altLang="zh-TW" sz="2000" dirty="0" smtClean="0"/>
              <a:t>6.35 </a:t>
            </a:r>
            <a:r>
              <a:rPr lang="en-US" altLang="zh-TW" sz="2000" dirty="0"/>
              <a:t>mm (1/4") phone jacks or XLR connectors.</a:t>
            </a:r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851" y="3364908"/>
            <a:ext cx="1362075" cy="1695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177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 In  V.S. </a:t>
            </a:r>
            <a:r>
              <a:rPr lang="en-US" altLang="zh-TW" dirty="0" err="1"/>
              <a:t>Mic</a:t>
            </a:r>
            <a:r>
              <a:rPr lang="en-US" altLang="zh-TW" dirty="0"/>
              <a:t> In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 line input level </a:t>
            </a:r>
            <a:r>
              <a:rPr lang="en-US" altLang="zh-TW" dirty="0" smtClean="0"/>
              <a:t>signal </a:t>
            </a:r>
            <a:r>
              <a:rPr lang="en-US" altLang="zh-TW" dirty="0"/>
              <a:t>typically has a voltage ranging from </a:t>
            </a:r>
            <a:r>
              <a:rPr lang="en-US" altLang="zh-TW" dirty="0" smtClean="0">
                <a:solidFill>
                  <a:srgbClr val="0070C0"/>
                </a:solidFill>
              </a:rPr>
              <a:t>0.3 </a:t>
            </a:r>
            <a:r>
              <a:rPr lang="en-US" altLang="zh-TW" dirty="0">
                <a:solidFill>
                  <a:srgbClr val="0070C0"/>
                </a:solidFill>
              </a:rPr>
              <a:t>to 2 </a:t>
            </a:r>
            <a:r>
              <a:rPr lang="en-US" altLang="zh-TW" dirty="0" smtClean="0">
                <a:solidFill>
                  <a:srgbClr val="0070C0"/>
                </a:solidFill>
              </a:rPr>
              <a:t>Volts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r>
              <a:rPr lang="en-US" altLang="zh-TW" dirty="0"/>
              <a:t>A microphone </a:t>
            </a:r>
            <a:r>
              <a:rPr lang="en-US" altLang="zh-TW" dirty="0" smtClean="0"/>
              <a:t>input level </a:t>
            </a:r>
            <a:r>
              <a:rPr lang="en-US" altLang="zh-TW" dirty="0"/>
              <a:t>signal is more often in the range from </a:t>
            </a:r>
            <a:r>
              <a:rPr lang="en-US" altLang="zh-TW" dirty="0">
                <a:solidFill>
                  <a:srgbClr val="0070C0"/>
                </a:solidFill>
              </a:rPr>
              <a:t>5 to 50 mV</a:t>
            </a:r>
            <a:r>
              <a:rPr lang="en-US" altLang="zh-TW" dirty="0"/>
              <a:t> (millivolts</a:t>
            </a:r>
            <a:r>
              <a:rPr lang="en-US" altLang="zh-TW" dirty="0" smtClean="0"/>
              <a:t>).</a:t>
            </a:r>
          </a:p>
          <a:p>
            <a:pPr lvl="1"/>
            <a:r>
              <a:rPr lang="en-US" altLang="zh-TW" dirty="0" smtClean="0"/>
              <a:t>Need microphone </a:t>
            </a:r>
            <a:r>
              <a:rPr lang="en-US" altLang="zh-TW" dirty="0"/>
              <a:t>input level </a:t>
            </a:r>
            <a:r>
              <a:rPr lang="en-US" altLang="zh-TW" dirty="0" smtClean="0">
                <a:solidFill>
                  <a:srgbClr val="0070C0"/>
                </a:solidFill>
              </a:rPr>
              <a:t>boost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942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// Phone Connector </a:t>
            </a:r>
            <a:r>
              <a:rPr lang="en-US" altLang="zh-TW" sz="2400" dirty="0" smtClean="0"/>
              <a:t>(1/3)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000" dirty="0" smtClean="0"/>
              <a:t>In electronics, a phone connector is a common family of connector typically used for analog signals, primarily </a:t>
            </a:r>
            <a:r>
              <a:rPr lang="en-US" altLang="zh-TW" sz="2000" dirty="0" smtClean="0">
                <a:solidFill>
                  <a:srgbClr val="0070C0"/>
                </a:solidFill>
              </a:rPr>
              <a:t>audio</a:t>
            </a:r>
            <a:r>
              <a:rPr lang="en-US" altLang="zh-TW" sz="2000" dirty="0" smtClean="0"/>
              <a:t>. </a:t>
            </a:r>
          </a:p>
          <a:p>
            <a:pPr lvl="1"/>
            <a:r>
              <a:rPr lang="en-US" altLang="zh-TW" sz="1600" dirty="0" smtClean="0"/>
              <a:t>It is also termed an </a:t>
            </a:r>
            <a:r>
              <a:rPr lang="en-US" altLang="zh-TW" sz="1600" dirty="0" smtClean="0">
                <a:solidFill>
                  <a:srgbClr val="0070C0"/>
                </a:solidFill>
              </a:rPr>
              <a:t>audio jack</a:t>
            </a:r>
            <a:r>
              <a:rPr lang="en-US" altLang="zh-TW" sz="1600" dirty="0" smtClean="0"/>
              <a:t>, </a:t>
            </a:r>
            <a:r>
              <a:rPr lang="en-US" altLang="zh-TW" sz="1600" dirty="0" smtClean="0">
                <a:solidFill>
                  <a:srgbClr val="0070C0"/>
                </a:solidFill>
              </a:rPr>
              <a:t>phone jack</a:t>
            </a:r>
            <a:r>
              <a:rPr lang="en-US" altLang="zh-TW" sz="1600" dirty="0" smtClean="0"/>
              <a:t>, etc.</a:t>
            </a:r>
          </a:p>
          <a:p>
            <a:r>
              <a:rPr lang="en-US" altLang="zh-TW" sz="2000" dirty="0" smtClean="0"/>
              <a:t>It is cylindrical in shape, typically with </a:t>
            </a:r>
            <a:r>
              <a:rPr lang="en-US" altLang="zh-TW" sz="2000" dirty="0" smtClean="0">
                <a:solidFill>
                  <a:srgbClr val="0070C0"/>
                </a:solidFill>
              </a:rPr>
              <a:t>two</a:t>
            </a:r>
            <a:r>
              <a:rPr lang="en-US" altLang="zh-TW" sz="2000" dirty="0" smtClean="0"/>
              <a:t>, </a:t>
            </a:r>
            <a:r>
              <a:rPr lang="en-US" altLang="zh-TW" sz="2000" dirty="0" smtClean="0">
                <a:solidFill>
                  <a:srgbClr val="0070C0"/>
                </a:solidFill>
              </a:rPr>
              <a:t>three</a:t>
            </a:r>
            <a:r>
              <a:rPr lang="en-US" altLang="zh-TW" sz="2000" dirty="0" smtClean="0"/>
              <a:t> or </a:t>
            </a:r>
            <a:r>
              <a:rPr lang="en-US" altLang="zh-TW" sz="2000" dirty="0" smtClean="0">
                <a:solidFill>
                  <a:srgbClr val="0070C0"/>
                </a:solidFill>
              </a:rPr>
              <a:t>four</a:t>
            </a:r>
            <a:r>
              <a:rPr lang="en-US" altLang="zh-TW" sz="2000" dirty="0" smtClean="0"/>
              <a:t> contacts. </a:t>
            </a:r>
          </a:p>
          <a:p>
            <a:r>
              <a:rPr lang="en-US" altLang="zh-TW" sz="2000" dirty="0" smtClean="0"/>
              <a:t>Three-contact versions are known as </a:t>
            </a:r>
            <a:r>
              <a:rPr lang="en-US" altLang="zh-TW" sz="2000" dirty="0" smtClean="0">
                <a:solidFill>
                  <a:srgbClr val="0070C0"/>
                </a:solidFill>
              </a:rPr>
              <a:t>TRS</a:t>
            </a:r>
            <a:r>
              <a:rPr lang="en-US" altLang="zh-TW" sz="2000" dirty="0" smtClean="0"/>
              <a:t> </a:t>
            </a:r>
            <a:r>
              <a:rPr lang="en-US" altLang="zh-TW" sz="2000" dirty="0" smtClean="0">
                <a:solidFill>
                  <a:srgbClr val="0070C0"/>
                </a:solidFill>
              </a:rPr>
              <a:t>connectors</a:t>
            </a:r>
            <a:r>
              <a:rPr lang="en-US" altLang="zh-TW" sz="2000" dirty="0" smtClean="0"/>
              <a:t>, where T stands for "</a:t>
            </a:r>
            <a:r>
              <a:rPr lang="en-US" altLang="zh-TW" sz="2000" dirty="0" smtClean="0">
                <a:solidFill>
                  <a:srgbClr val="0070C0"/>
                </a:solidFill>
              </a:rPr>
              <a:t>tip</a:t>
            </a:r>
            <a:r>
              <a:rPr lang="en-US" altLang="zh-TW" sz="2000" dirty="0" smtClean="0"/>
              <a:t>", R stands for "</a:t>
            </a:r>
            <a:r>
              <a:rPr lang="en-US" altLang="zh-TW" sz="2000" dirty="0" smtClean="0">
                <a:solidFill>
                  <a:srgbClr val="0070C0"/>
                </a:solidFill>
              </a:rPr>
              <a:t>ring</a:t>
            </a:r>
            <a:r>
              <a:rPr lang="en-US" altLang="zh-TW" sz="2000" dirty="0" smtClean="0"/>
              <a:t>" and S stands for "</a:t>
            </a:r>
            <a:r>
              <a:rPr lang="en-US" altLang="zh-TW" sz="2000" dirty="0" smtClean="0">
                <a:solidFill>
                  <a:srgbClr val="0070C0"/>
                </a:solidFill>
              </a:rPr>
              <a:t>sleeve</a:t>
            </a:r>
            <a:r>
              <a:rPr lang="en-US" altLang="zh-TW" sz="2000" dirty="0" smtClean="0"/>
              <a:t>". </a:t>
            </a:r>
          </a:p>
          <a:p>
            <a:r>
              <a:rPr lang="en-US" altLang="zh-TW" sz="2000" dirty="0" smtClean="0"/>
              <a:t>Similarly, two- and four-contact versions are called </a:t>
            </a:r>
            <a:r>
              <a:rPr lang="en-US" altLang="zh-TW" sz="2000" dirty="0" smtClean="0">
                <a:solidFill>
                  <a:srgbClr val="0070C0"/>
                </a:solidFill>
              </a:rPr>
              <a:t>TS</a:t>
            </a:r>
            <a:r>
              <a:rPr lang="en-US" altLang="zh-TW" sz="2000" dirty="0" smtClean="0"/>
              <a:t> and </a:t>
            </a:r>
            <a:r>
              <a:rPr lang="en-US" altLang="zh-TW" sz="2000" dirty="0" smtClean="0">
                <a:solidFill>
                  <a:srgbClr val="0070C0"/>
                </a:solidFill>
              </a:rPr>
              <a:t>TRRS</a:t>
            </a:r>
            <a:r>
              <a:rPr lang="en-US" altLang="zh-TW" sz="2000" dirty="0" smtClean="0"/>
              <a:t> connectors respectively.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958" y="87193"/>
            <a:ext cx="3638550" cy="1114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29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// Phone Connector </a:t>
            </a:r>
            <a:r>
              <a:rPr lang="en-US" altLang="zh-TW" sz="2400" dirty="0" smtClean="0"/>
              <a:t>(2/3)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400" dirty="0"/>
              <a:t>Modern phone connectors are available in </a:t>
            </a:r>
            <a:r>
              <a:rPr lang="en-US" altLang="zh-TW" sz="2400" dirty="0">
                <a:solidFill>
                  <a:srgbClr val="0070C0"/>
                </a:solidFill>
              </a:rPr>
              <a:t>three</a:t>
            </a:r>
            <a:r>
              <a:rPr lang="en-US" altLang="zh-TW" sz="2400" dirty="0"/>
              <a:t> standard sizes</a:t>
            </a:r>
            <a:r>
              <a:rPr lang="en-US" altLang="zh-TW" sz="2400" dirty="0" smtClean="0"/>
              <a:t>.</a:t>
            </a:r>
          </a:p>
          <a:p>
            <a:pPr lvl="1"/>
            <a:r>
              <a:rPr lang="it-IT" altLang="zh-TW" sz="2000" dirty="0"/>
              <a:t>2.5 mm mono (TS)</a:t>
            </a:r>
          </a:p>
          <a:p>
            <a:pPr lvl="1"/>
            <a:r>
              <a:rPr lang="it-IT" altLang="zh-TW" sz="2000" dirty="0"/>
              <a:t>3.5 mm mono (TS)</a:t>
            </a:r>
          </a:p>
          <a:p>
            <a:pPr lvl="1"/>
            <a:r>
              <a:rPr lang="it-IT" altLang="zh-TW" sz="2000" dirty="0"/>
              <a:t>3.5 mm stereo (TRS)</a:t>
            </a:r>
          </a:p>
          <a:p>
            <a:pPr lvl="1"/>
            <a:r>
              <a:rPr lang="it-IT" altLang="zh-TW" sz="2000" dirty="0"/>
              <a:t>6.35 mm (1⁄4 in) (TRS)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85B14-3ACE-4F25-A2D5-3B7806243575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1026" name="Picture 2" descr="File:Photo-audioja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771" y="3140968"/>
            <a:ext cx="2880320" cy="2679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76560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4"/>
      </a:accent6>
      <a:hlink>
        <a:srgbClr val="BB7826"/>
      </a:hlink>
      <a:folHlink>
        <a:srgbClr val="CF9C5F"/>
      </a:folHlink>
    </a:clrScheme>
    <a:fontScheme name="有機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8223</TotalTime>
  <Words>2193</Words>
  <Application>Microsoft Office PowerPoint</Application>
  <PresentationFormat>如螢幕大小 (4:3)</PresentationFormat>
  <Paragraphs>563</Paragraphs>
  <Slides>54</Slides>
  <Notes>7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55" baseType="lpstr">
      <vt:lpstr>有機</vt:lpstr>
      <vt:lpstr>24-bit Audio CODEC</vt:lpstr>
      <vt:lpstr>Outline</vt:lpstr>
      <vt:lpstr>Introduction to Audio Signal</vt:lpstr>
      <vt:lpstr>Introduction</vt:lpstr>
      <vt:lpstr>// Line Level (1/2)</vt:lpstr>
      <vt:lpstr>Line Level (2/2)</vt:lpstr>
      <vt:lpstr>Line In  V.S. Mic In</vt:lpstr>
      <vt:lpstr>// Phone Connector (1/3)</vt:lpstr>
      <vt:lpstr>// Phone Connector (2/3)</vt:lpstr>
      <vt:lpstr>Phone Connector (3/3)</vt:lpstr>
      <vt:lpstr>Architecture Overview</vt:lpstr>
      <vt:lpstr>PowerPoint 簡報</vt:lpstr>
      <vt:lpstr>Schematic Diagram</vt:lpstr>
      <vt:lpstr>Audio CODEC Pin Assignments</vt:lpstr>
      <vt:lpstr>WM8731 Block Diagram</vt:lpstr>
      <vt:lpstr>WM8731 Pin Configuration</vt:lpstr>
      <vt:lpstr>PowerPoint 簡報</vt:lpstr>
      <vt:lpstr>How to Use WM8731?</vt:lpstr>
      <vt:lpstr>Device Initialization</vt:lpstr>
      <vt:lpstr>Software Control Interface (1/2)</vt:lpstr>
      <vt:lpstr>Software Control Interface (2/2)</vt:lpstr>
      <vt:lpstr>// 2-Wire Serial Control Mode</vt:lpstr>
      <vt:lpstr>I²C protocol (1/3)</vt:lpstr>
      <vt:lpstr>I²C protocol (2/3)</vt:lpstr>
      <vt:lpstr>I²C protocol (3/3)</vt:lpstr>
      <vt:lpstr>2-Wire Interface (1/2)</vt:lpstr>
      <vt:lpstr>2-Wire Interface (2/2)</vt:lpstr>
      <vt:lpstr>Register Map</vt:lpstr>
      <vt:lpstr>Left Line In</vt:lpstr>
      <vt:lpstr>Right Line In</vt:lpstr>
      <vt:lpstr>Left Headphone Out</vt:lpstr>
      <vt:lpstr>Right Headphone Out</vt:lpstr>
      <vt:lpstr>Analogue Audio Path Control</vt:lpstr>
      <vt:lpstr>Digital Audio Path Control</vt:lpstr>
      <vt:lpstr>Power Down Control</vt:lpstr>
      <vt:lpstr>Digital Audio Interface Format (1/2)</vt:lpstr>
      <vt:lpstr>Digital Audio Interface Format (2/2)</vt:lpstr>
      <vt:lpstr>Sampling Control (1/2)</vt:lpstr>
      <vt:lpstr>Sampling Control (2/2)</vt:lpstr>
      <vt:lpstr>Active Control</vt:lpstr>
      <vt:lpstr>Reset Register</vt:lpstr>
      <vt:lpstr>Recommended settings</vt:lpstr>
      <vt:lpstr>Check the Waveform</vt:lpstr>
      <vt:lpstr>Device Operation</vt:lpstr>
      <vt:lpstr>ADC</vt:lpstr>
      <vt:lpstr>ADC Filters</vt:lpstr>
      <vt:lpstr>Digital Audio Interfaces (1/5)</vt:lpstr>
      <vt:lpstr>Digital Audio Interfaces (2/5)</vt:lpstr>
      <vt:lpstr>Digital Audio Interfaces (5/5)</vt:lpstr>
      <vt:lpstr>DAC Filters</vt:lpstr>
      <vt:lpstr>DAC</vt:lpstr>
      <vt:lpstr>Possible Architecture</vt:lpstr>
      <vt:lpstr>The End.</vt:lpstr>
      <vt:lpstr>Reference</vt:lpstr>
    </vt:vector>
  </TitlesOfParts>
  <Company>Liang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24-bit Audio CODEC</dc:title>
  <dc:creator>Trumen</dc:creator>
  <cp:lastModifiedBy>johnjohnlin</cp:lastModifiedBy>
  <cp:revision>607</cp:revision>
  <dcterms:created xsi:type="dcterms:W3CDTF">2009-06-18T17:25:51Z</dcterms:created>
  <dcterms:modified xsi:type="dcterms:W3CDTF">2015-08-12T12:31:26Z</dcterms:modified>
</cp:coreProperties>
</file>